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7"/>
  </p:notesMasterIdLst>
  <p:sldIdLst>
    <p:sldId id="287" r:id="rId2"/>
    <p:sldId id="274" r:id="rId3"/>
    <p:sldId id="286" r:id="rId4"/>
    <p:sldId id="288" r:id="rId5"/>
    <p:sldId id="289" r:id="rId6"/>
    <p:sldId id="290" r:id="rId7"/>
    <p:sldId id="291" r:id="rId8"/>
    <p:sldId id="292" r:id="rId9"/>
    <p:sldId id="293" r:id="rId10"/>
    <p:sldId id="294" r:id="rId11"/>
    <p:sldId id="295" r:id="rId12"/>
    <p:sldId id="296" r:id="rId13"/>
    <p:sldId id="298" r:id="rId14"/>
    <p:sldId id="299" r:id="rId15"/>
    <p:sldId id="284" r:id="rId16"/>
  </p:sldIdLst>
  <p:sldSz cx="10477500" cy="7345363"/>
  <p:notesSz cx="6858000" cy="9144000"/>
  <p:defaultTextStyle>
    <a:defPPr>
      <a:defRPr lang="en-US"/>
    </a:defPPr>
    <a:lvl1pPr marL="0" algn="l" defTabSz="1017931" rtl="0" eaLnBrk="1" latinLnBrk="0" hangingPunct="1">
      <a:defRPr sz="2000" kern="1200">
        <a:solidFill>
          <a:schemeClr val="tx1"/>
        </a:solidFill>
        <a:latin typeface="+mn-lt"/>
        <a:ea typeface="+mn-ea"/>
        <a:cs typeface="+mn-cs"/>
      </a:defRPr>
    </a:lvl1pPr>
    <a:lvl2pPr marL="508965" algn="l" defTabSz="1017931" rtl="0" eaLnBrk="1" latinLnBrk="0" hangingPunct="1">
      <a:defRPr sz="2000" kern="1200">
        <a:solidFill>
          <a:schemeClr val="tx1"/>
        </a:solidFill>
        <a:latin typeface="+mn-lt"/>
        <a:ea typeface="+mn-ea"/>
        <a:cs typeface="+mn-cs"/>
      </a:defRPr>
    </a:lvl2pPr>
    <a:lvl3pPr marL="1017931" algn="l" defTabSz="1017931" rtl="0" eaLnBrk="1" latinLnBrk="0" hangingPunct="1">
      <a:defRPr sz="2000" kern="1200">
        <a:solidFill>
          <a:schemeClr val="tx1"/>
        </a:solidFill>
        <a:latin typeface="+mn-lt"/>
        <a:ea typeface="+mn-ea"/>
        <a:cs typeface="+mn-cs"/>
      </a:defRPr>
    </a:lvl3pPr>
    <a:lvl4pPr marL="1526896" algn="l" defTabSz="1017931" rtl="0" eaLnBrk="1" latinLnBrk="0" hangingPunct="1">
      <a:defRPr sz="2000" kern="1200">
        <a:solidFill>
          <a:schemeClr val="tx1"/>
        </a:solidFill>
        <a:latin typeface="+mn-lt"/>
        <a:ea typeface="+mn-ea"/>
        <a:cs typeface="+mn-cs"/>
      </a:defRPr>
    </a:lvl4pPr>
    <a:lvl5pPr marL="2035860" algn="l" defTabSz="1017931" rtl="0" eaLnBrk="1" latinLnBrk="0" hangingPunct="1">
      <a:defRPr sz="2000" kern="1200">
        <a:solidFill>
          <a:schemeClr val="tx1"/>
        </a:solidFill>
        <a:latin typeface="+mn-lt"/>
        <a:ea typeface="+mn-ea"/>
        <a:cs typeface="+mn-cs"/>
      </a:defRPr>
    </a:lvl5pPr>
    <a:lvl6pPr marL="2544827" algn="l" defTabSz="1017931" rtl="0" eaLnBrk="1" latinLnBrk="0" hangingPunct="1">
      <a:defRPr sz="2000" kern="1200">
        <a:solidFill>
          <a:schemeClr val="tx1"/>
        </a:solidFill>
        <a:latin typeface="+mn-lt"/>
        <a:ea typeface="+mn-ea"/>
        <a:cs typeface="+mn-cs"/>
      </a:defRPr>
    </a:lvl6pPr>
    <a:lvl7pPr marL="3053792" algn="l" defTabSz="1017931" rtl="0" eaLnBrk="1" latinLnBrk="0" hangingPunct="1">
      <a:defRPr sz="2000" kern="1200">
        <a:solidFill>
          <a:schemeClr val="tx1"/>
        </a:solidFill>
        <a:latin typeface="+mn-lt"/>
        <a:ea typeface="+mn-ea"/>
        <a:cs typeface="+mn-cs"/>
      </a:defRPr>
    </a:lvl7pPr>
    <a:lvl8pPr marL="3562756" algn="l" defTabSz="1017931" rtl="0" eaLnBrk="1" latinLnBrk="0" hangingPunct="1">
      <a:defRPr sz="2000" kern="1200">
        <a:solidFill>
          <a:schemeClr val="tx1"/>
        </a:solidFill>
        <a:latin typeface="+mn-lt"/>
        <a:ea typeface="+mn-ea"/>
        <a:cs typeface="+mn-cs"/>
      </a:defRPr>
    </a:lvl8pPr>
    <a:lvl9pPr marL="4071722" algn="l" defTabSz="1017931"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2" autoAdjust="0"/>
  </p:normalViewPr>
  <p:slideViewPr>
    <p:cSldViewPr>
      <p:cViewPr varScale="1">
        <p:scale>
          <a:sx n="65" d="100"/>
          <a:sy n="65" d="100"/>
        </p:scale>
        <p:origin x="-1386" y="-102"/>
      </p:cViewPr>
      <p:guideLst>
        <p:guide orient="horz" pos="2314"/>
        <p:guide pos="3300"/>
      </p:guideLst>
    </p:cSldViewPr>
  </p:slideViewPr>
  <p:outlineViewPr>
    <p:cViewPr>
      <p:scale>
        <a:sx n="33" d="100"/>
        <a:sy n="33" d="100"/>
      </p:scale>
      <p:origin x="0" y="14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L%20KARIM\Documents\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L%20KARIM\Documents\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L%20KARIM\Documents\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MIL%20KARIM\Documents\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
          <c:y val="0.50595772406265205"/>
          <c:w val="1"/>
          <c:h val="0.39848142081684379"/>
        </c:manualLayout>
      </c:layout>
      <c:bar3D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rgbClr val="FF0000"/>
              </a:solidFill>
            </c:spPr>
          </c:dPt>
          <c:dPt>
            <c:idx val="2"/>
            <c:invertIfNegative val="0"/>
            <c:bubble3D val="0"/>
            <c:spPr>
              <a:solidFill>
                <a:srgbClr val="00B050"/>
              </a:solidFill>
            </c:spPr>
          </c:dPt>
          <c:dPt>
            <c:idx val="3"/>
            <c:invertIfNegative val="0"/>
            <c:bubble3D val="0"/>
            <c:spPr>
              <a:solidFill>
                <a:srgbClr val="FFC000"/>
              </a:solidFill>
            </c:spPr>
          </c:dPt>
          <c:dPt>
            <c:idx val="4"/>
            <c:invertIfNegative val="0"/>
            <c:bubble3D val="0"/>
            <c:spPr>
              <a:solidFill>
                <a:srgbClr val="C00000"/>
              </a:solidFill>
            </c:spPr>
          </c:dPt>
          <c:dPt>
            <c:idx val="5"/>
            <c:invertIfNegative val="0"/>
            <c:bubble3D val="0"/>
            <c:spPr>
              <a:solidFill>
                <a:srgbClr val="002060"/>
              </a:solidFill>
            </c:spPr>
          </c:dPt>
          <c:dPt>
            <c:idx val="6"/>
            <c:invertIfNegative val="0"/>
            <c:bubble3D val="0"/>
            <c:spPr>
              <a:solidFill>
                <a:schemeClr val="accent6">
                  <a:lumMod val="75000"/>
                </a:schemeClr>
              </a:solidFill>
            </c:spPr>
          </c:dPt>
          <c:dLbls>
            <c:dLbl>
              <c:idx val="0"/>
              <c:layout>
                <c:manualLayout>
                  <c:x val="1.5481078501550963E-2"/>
                  <c:y val="-2.9201175404792737E-2"/>
                </c:manualLayout>
              </c:layout>
              <c:showLegendKey val="0"/>
              <c:showVal val="1"/>
              <c:showCatName val="0"/>
              <c:showSerName val="0"/>
              <c:showPercent val="0"/>
              <c:showBubbleSize val="0"/>
            </c:dLbl>
            <c:dLbl>
              <c:idx val="1"/>
              <c:layout>
                <c:manualLayout>
                  <c:x val="2.0108422810784999E-2"/>
                  <c:y val="-2.7910911476398046E-2"/>
                </c:manualLayout>
              </c:layout>
              <c:showLegendKey val="0"/>
              <c:showVal val="1"/>
              <c:showCatName val="0"/>
              <c:showSerName val="0"/>
              <c:showPercent val="0"/>
              <c:showBubbleSize val="0"/>
            </c:dLbl>
            <c:dLbl>
              <c:idx val="2"/>
              <c:layout>
                <c:manualLayout>
                  <c:x val="1.4213696015270859E-2"/>
                  <c:y val="-2.7289214737767839E-2"/>
                </c:manualLayout>
              </c:layout>
              <c:showLegendKey val="0"/>
              <c:showVal val="1"/>
              <c:showCatName val="0"/>
              <c:showSerName val="0"/>
              <c:showPercent val="0"/>
              <c:showBubbleSize val="0"/>
            </c:dLbl>
            <c:dLbl>
              <c:idx val="3"/>
              <c:layout>
                <c:manualLayout>
                  <c:x val="1.1844752047370472E-2"/>
                  <c:y val="0"/>
                </c:manualLayout>
              </c:layout>
              <c:tx>
                <c:rich>
                  <a:bodyPr/>
                  <a:lstStyle/>
                  <a:p>
                    <a:r>
                      <a:rPr lang="en-US" sz="1600"/>
                      <a:t>117.526</a:t>
                    </a:r>
                  </a:p>
                </c:rich>
              </c:tx>
              <c:showLegendKey val="0"/>
              <c:showVal val="1"/>
              <c:showCatName val="0"/>
              <c:showSerName val="0"/>
              <c:showPercent val="0"/>
              <c:showBubbleSize val="0"/>
            </c:dLbl>
            <c:dLbl>
              <c:idx val="4"/>
              <c:layout>
                <c:manualLayout>
                  <c:x val="1.9006919589596754E-2"/>
                  <c:y val="-2.6620647548003386E-2"/>
                </c:manualLayout>
              </c:layout>
              <c:showLegendKey val="0"/>
              <c:showVal val="1"/>
              <c:showCatName val="0"/>
              <c:showSerName val="0"/>
              <c:showPercent val="0"/>
              <c:showBubbleSize val="0"/>
            </c:dLbl>
            <c:dLbl>
              <c:idx val="5"/>
              <c:layout>
                <c:manualLayout>
                  <c:x val="1.4213702456843978E-2"/>
                  <c:y val="0"/>
                </c:manualLayout>
              </c:layout>
              <c:tx>
                <c:rich>
                  <a:bodyPr/>
                  <a:lstStyle/>
                  <a:p>
                    <a:r>
                      <a:rPr lang="en-US" sz="1600"/>
                      <a:t>85.309</a:t>
                    </a:r>
                  </a:p>
                </c:rich>
              </c:tx>
              <c:showLegendKey val="0"/>
              <c:showVal val="1"/>
              <c:showCatName val="0"/>
              <c:showSerName val="0"/>
              <c:showPercent val="0"/>
              <c:showBubbleSize val="0"/>
            </c:dLbl>
            <c:dLbl>
              <c:idx val="6"/>
              <c:layout>
                <c:manualLayout>
                  <c:x val="1.8951603275792261E-2"/>
                  <c:y val="0"/>
                </c:manualLayout>
              </c:layout>
              <c:tx>
                <c:rich>
                  <a:bodyPr/>
                  <a:lstStyle/>
                  <a:p>
                    <a:r>
                      <a:rPr lang="en-US" sz="1600"/>
                      <a:t>78.447</a:t>
                    </a:r>
                  </a:p>
                </c:rich>
              </c:tx>
              <c:showLegendKey val="0"/>
              <c:showVal val="1"/>
              <c:showCatName val="0"/>
              <c:showSerName val="0"/>
              <c:showPercent val="0"/>
              <c:showBubbleSize val="0"/>
            </c:dLbl>
            <c:txPr>
              <a:bodyPr/>
              <a:lstStyle/>
              <a:p>
                <a:pPr>
                  <a:defRPr sz="1600" b="1">
                    <a:latin typeface="Adobe Gothic Std B" pitchFamily="34" charset="-128"/>
                    <a:ea typeface="Adobe Gothic Std B" pitchFamily="34" charset="-128"/>
                  </a:defRPr>
                </a:pPr>
                <a:endParaRPr lang="en-US"/>
              </a:p>
            </c:txPr>
            <c:showLegendKey val="0"/>
            <c:showVal val="1"/>
            <c:showCatName val="0"/>
            <c:showSerName val="0"/>
            <c:showPercent val="0"/>
            <c:showBubbleSize val="0"/>
            <c:showLeaderLines val="0"/>
          </c:dLbls>
          <c:cat>
            <c:strRef>
              <c:f>Sheet2!$E$7:$K$7</c:f>
              <c:strCache>
                <c:ptCount val="7"/>
                <c:pt idx="0">
                  <c:v>Kecamatan</c:v>
                </c:pt>
                <c:pt idx="1">
                  <c:v>Desa </c:v>
                </c:pt>
                <c:pt idx="2">
                  <c:v>Kelurahan</c:v>
                </c:pt>
                <c:pt idx="3">
                  <c:v>DAK2</c:v>
                </c:pt>
                <c:pt idx="4">
                  <c:v>TPS</c:v>
                </c:pt>
                <c:pt idx="5">
                  <c:v>DP4</c:v>
                </c:pt>
                <c:pt idx="6">
                  <c:v>DPT </c:v>
                </c:pt>
              </c:strCache>
            </c:strRef>
          </c:cat>
          <c:val>
            <c:numRef>
              <c:f>Sheet2!$E$8:$K$8</c:f>
              <c:numCache>
                <c:formatCode>0</c:formatCode>
                <c:ptCount val="7"/>
                <c:pt idx="0">
                  <c:v>12</c:v>
                </c:pt>
                <c:pt idx="1">
                  <c:v>141</c:v>
                </c:pt>
                <c:pt idx="2">
                  <c:v>3</c:v>
                </c:pt>
                <c:pt idx="3">
                  <c:v>117526</c:v>
                </c:pt>
                <c:pt idx="4">
                  <c:v>397</c:v>
                </c:pt>
                <c:pt idx="5">
                  <c:v>85309</c:v>
                </c:pt>
                <c:pt idx="6">
                  <c:v>78447</c:v>
                </c:pt>
              </c:numCache>
            </c:numRef>
          </c:val>
        </c:ser>
        <c:dLbls>
          <c:showLegendKey val="0"/>
          <c:showVal val="1"/>
          <c:showCatName val="0"/>
          <c:showSerName val="0"/>
          <c:showPercent val="0"/>
          <c:showBubbleSize val="0"/>
        </c:dLbls>
        <c:gapWidth val="150"/>
        <c:shape val="box"/>
        <c:axId val="216612224"/>
        <c:axId val="227943552"/>
        <c:axId val="0"/>
      </c:bar3DChart>
      <c:catAx>
        <c:axId val="216612224"/>
        <c:scaling>
          <c:orientation val="minMax"/>
        </c:scaling>
        <c:delete val="0"/>
        <c:axPos val="b"/>
        <c:majorTickMark val="none"/>
        <c:minorTickMark val="none"/>
        <c:tickLblPos val="nextTo"/>
        <c:txPr>
          <a:bodyPr/>
          <a:lstStyle/>
          <a:p>
            <a:pPr>
              <a:defRPr sz="1600" b="1"/>
            </a:pPr>
            <a:endParaRPr lang="en-US"/>
          </a:p>
        </c:txPr>
        <c:crossAx val="227943552"/>
        <c:crosses val="autoZero"/>
        <c:auto val="1"/>
        <c:lblAlgn val="ctr"/>
        <c:lblOffset val="100"/>
        <c:noMultiLvlLbl val="0"/>
      </c:catAx>
      <c:valAx>
        <c:axId val="227943552"/>
        <c:scaling>
          <c:orientation val="minMax"/>
        </c:scaling>
        <c:delete val="1"/>
        <c:axPos val="l"/>
        <c:numFmt formatCode="0" sourceLinked="1"/>
        <c:majorTickMark val="none"/>
        <c:minorTickMark val="none"/>
        <c:tickLblPos val="nextTo"/>
        <c:crossAx val="216612224"/>
        <c:crosses val="autoZero"/>
        <c:crossBetween val="between"/>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4.1666666666666664E-2"/>
                  <c:y val="-5.0925925925925902E-2"/>
                </c:manualLayout>
              </c:layout>
              <c:showLegendKey val="0"/>
              <c:showVal val="1"/>
              <c:showCatName val="0"/>
              <c:showSerName val="0"/>
              <c:showPercent val="0"/>
              <c:showBubbleSize val="0"/>
            </c:dLbl>
            <c:dLbl>
              <c:idx val="1"/>
              <c:layout>
                <c:manualLayout>
                  <c:x val="4.7222222222222332E-2"/>
                  <c:y val="-6.0185185185185147E-2"/>
                </c:manualLayout>
              </c:layout>
              <c:showLegendKey val="0"/>
              <c:showVal val="1"/>
              <c:showCatName val="0"/>
              <c:showSerName val="0"/>
              <c:showPercent val="0"/>
              <c:showBubbleSize val="0"/>
            </c:dLbl>
            <c:dLbl>
              <c:idx val="2"/>
              <c:layout>
                <c:manualLayout>
                  <c:x val="3.6111111111111011E-2"/>
                  <c:y val="-3.703703703703705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Sheet9!$C$3:$E$3</c:f>
              <c:strCache>
                <c:ptCount val="3"/>
                <c:pt idx="0">
                  <c:v>Jumlah Kel./Desa</c:v>
                </c:pt>
                <c:pt idx="1">
                  <c:v>Jumlah TPS</c:v>
                </c:pt>
                <c:pt idx="2">
                  <c:v>Jumlah DPTHP-2</c:v>
                </c:pt>
              </c:strCache>
            </c:strRef>
          </c:cat>
          <c:val>
            <c:numRef>
              <c:f>Sheet9!$C$4:$E$4</c:f>
              <c:numCache>
                <c:formatCode>General</c:formatCode>
                <c:ptCount val="3"/>
                <c:pt idx="0">
                  <c:v>144</c:v>
                </c:pt>
                <c:pt idx="1">
                  <c:v>397</c:v>
                </c:pt>
                <c:pt idx="2" formatCode="#,##0">
                  <c:v>78447</c:v>
                </c:pt>
              </c:numCache>
            </c:numRef>
          </c:val>
        </c:ser>
        <c:dLbls>
          <c:showLegendKey val="0"/>
          <c:showVal val="1"/>
          <c:showCatName val="0"/>
          <c:showSerName val="0"/>
          <c:showPercent val="0"/>
          <c:showBubbleSize val="0"/>
        </c:dLbls>
        <c:gapWidth val="150"/>
        <c:shape val="box"/>
        <c:axId val="228173312"/>
        <c:axId val="228176256"/>
        <c:axId val="0"/>
      </c:bar3DChart>
      <c:catAx>
        <c:axId val="228173312"/>
        <c:scaling>
          <c:orientation val="minMax"/>
        </c:scaling>
        <c:delete val="0"/>
        <c:axPos val="b"/>
        <c:majorTickMark val="none"/>
        <c:minorTickMark val="none"/>
        <c:tickLblPos val="nextTo"/>
        <c:txPr>
          <a:bodyPr/>
          <a:lstStyle/>
          <a:p>
            <a:pPr>
              <a:defRPr b="1"/>
            </a:pPr>
            <a:endParaRPr lang="en-US"/>
          </a:p>
        </c:txPr>
        <c:crossAx val="228176256"/>
        <c:crosses val="autoZero"/>
        <c:auto val="1"/>
        <c:lblAlgn val="ctr"/>
        <c:lblOffset val="100"/>
        <c:noMultiLvlLbl val="0"/>
      </c:catAx>
      <c:valAx>
        <c:axId val="228176256"/>
        <c:scaling>
          <c:orientation val="minMax"/>
        </c:scaling>
        <c:delete val="1"/>
        <c:axPos val="l"/>
        <c:numFmt formatCode="General" sourceLinked="1"/>
        <c:majorTickMark val="out"/>
        <c:minorTickMark val="none"/>
        <c:tickLblPos val="nextTo"/>
        <c:crossAx val="22817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Pt>
            <c:idx val="0"/>
            <c:invertIfNegative val="0"/>
            <c:bubble3D val="0"/>
            <c:spPr>
              <a:solidFill>
                <a:srgbClr val="00B050"/>
              </a:solidFill>
            </c:spPr>
          </c:dPt>
          <c:dPt>
            <c:idx val="1"/>
            <c:invertIfNegative val="0"/>
            <c:bubble3D val="0"/>
            <c:spPr>
              <a:solidFill>
                <a:srgbClr val="C00000"/>
              </a:solidFill>
            </c:spPr>
          </c:dPt>
          <c:dPt>
            <c:idx val="2"/>
            <c:invertIfNegative val="0"/>
            <c:bubble3D val="0"/>
            <c:spPr>
              <a:solidFill>
                <a:srgbClr val="FF0000"/>
              </a:solidFill>
            </c:spPr>
          </c:dPt>
          <c:dPt>
            <c:idx val="3"/>
            <c:invertIfNegative val="0"/>
            <c:bubble3D val="0"/>
            <c:spPr>
              <a:solidFill>
                <a:srgbClr val="FFFF00"/>
              </a:solidFill>
            </c:spPr>
          </c:dPt>
          <c:dPt>
            <c:idx val="4"/>
            <c:invertIfNegative val="0"/>
            <c:bubble3D val="0"/>
            <c:spPr>
              <a:solidFill>
                <a:srgbClr val="002060"/>
              </a:solidFill>
            </c:spPr>
          </c:dPt>
          <c:dPt>
            <c:idx val="5"/>
            <c:invertIfNegative val="0"/>
            <c:bubble3D val="0"/>
            <c:spPr>
              <a:solidFill>
                <a:srgbClr val="A50021"/>
              </a:solidFill>
            </c:spPr>
          </c:dPt>
          <c:dPt>
            <c:idx val="6"/>
            <c:invertIfNegative val="0"/>
            <c:bubble3D val="0"/>
            <c:spPr>
              <a:solidFill>
                <a:srgbClr val="FFC000"/>
              </a:solidFill>
            </c:spPr>
          </c:dPt>
          <c:dPt>
            <c:idx val="7"/>
            <c:invertIfNegative val="0"/>
            <c:bubble3D val="0"/>
            <c:spPr>
              <a:solidFill>
                <a:schemeClr val="bg1">
                  <a:lumMod val="75000"/>
                </a:schemeClr>
              </a:solidFill>
            </c:spPr>
          </c:dPt>
          <c:dPt>
            <c:idx val="8"/>
            <c:invertIfNegative val="0"/>
            <c:bubble3D val="0"/>
            <c:spPr>
              <a:solidFill>
                <a:srgbClr val="0066FF"/>
              </a:solidFill>
            </c:spPr>
          </c:dPt>
          <c:dPt>
            <c:idx val="9"/>
            <c:invertIfNegative val="0"/>
            <c:bubble3D val="0"/>
            <c:spPr>
              <a:solidFill>
                <a:srgbClr val="00B050"/>
              </a:solidFill>
            </c:spPr>
          </c:dPt>
          <c:dPt>
            <c:idx val="10"/>
            <c:invertIfNegative val="0"/>
            <c:bubble3D val="0"/>
            <c:spPr>
              <a:solidFill>
                <a:srgbClr val="CC3300"/>
              </a:solidFill>
            </c:spPr>
          </c:dPt>
          <c:dPt>
            <c:idx val="11"/>
            <c:invertIfNegative val="0"/>
            <c:bubble3D val="0"/>
            <c:spPr>
              <a:solidFill>
                <a:srgbClr val="0070C0"/>
              </a:solidFill>
            </c:spPr>
          </c:dPt>
          <c:dPt>
            <c:idx val="12"/>
            <c:invertIfNegative val="0"/>
            <c:bubble3D val="0"/>
            <c:spPr>
              <a:solidFill>
                <a:schemeClr val="accent6">
                  <a:lumMod val="75000"/>
                </a:schemeClr>
              </a:solidFill>
            </c:spPr>
          </c:dPt>
          <c:dPt>
            <c:idx val="13"/>
            <c:invertIfNegative val="0"/>
            <c:bubble3D val="0"/>
            <c:spPr>
              <a:solidFill>
                <a:srgbClr val="0000FF"/>
              </a:solidFill>
            </c:spPr>
          </c:dPt>
          <c:dPt>
            <c:idx val="14"/>
            <c:invertIfNegative val="0"/>
            <c:bubble3D val="0"/>
            <c:spPr>
              <a:solidFill>
                <a:srgbClr val="92D050"/>
              </a:solidFill>
            </c:spPr>
          </c:dPt>
          <c:dPt>
            <c:idx val="15"/>
            <c:invertIfNegative val="0"/>
            <c:bubble3D val="0"/>
            <c:spPr>
              <a:solidFill>
                <a:srgbClr val="CC0000"/>
              </a:solidFill>
            </c:spPr>
          </c:dPt>
          <c:dLbls>
            <c:dLbl>
              <c:idx val="0"/>
              <c:layout>
                <c:manualLayout>
                  <c:x val="-2.7777777777778906E-3"/>
                  <c:y val="-0.1111111111111111"/>
                </c:manualLayout>
              </c:layout>
              <c:showLegendKey val="0"/>
              <c:showVal val="1"/>
              <c:showCatName val="0"/>
              <c:showSerName val="0"/>
              <c:showPercent val="0"/>
              <c:showBubbleSize val="0"/>
            </c:dLbl>
            <c:dLbl>
              <c:idx val="1"/>
              <c:layout>
                <c:manualLayout>
                  <c:x val="-5.5555237413505137E-3"/>
                  <c:y val="-0.27334045597857981"/>
                </c:manualLayout>
              </c:layout>
              <c:showLegendKey val="0"/>
              <c:showVal val="1"/>
              <c:showCatName val="0"/>
              <c:showSerName val="0"/>
              <c:showPercent val="0"/>
              <c:showBubbleSize val="0"/>
            </c:dLbl>
            <c:dLbl>
              <c:idx val="2"/>
              <c:layout>
                <c:manualLayout>
                  <c:x val="-2.4242424242424238E-3"/>
                  <c:y val="-0.32006669249339637"/>
                </c:manualLayout>
              </c:layout>
              <c:showLegendKey val="0"/>
              <c:showVal val="1"/>
              <c:showCatName val="0"/>
              <c:showSerName val="0"/>
              <c:showPercent val="0"/>
              <c:showBubbleSize val="0"/>
            </c:dLbl>
            <c:dLbl>
              <c:idx val="3"/>
              <c:layout>
                <c:manualLayout>
                  <c:x val="-2.0707229778095925E-3"/>
                  <c:y val="-0.37099277918912793"/>
                </c:manualLayout>
              </c:layout>
              <c:showLegendKey val="0"/>
              <c:showVal val="1"/>
              <c:showCatName val="0"/>
              <c:showSerName val="0"/>
              <c:showPercent val="0"/>
              <c:showBubbleSize val="0"/>
            </c:dLbl>
            <c:dLbl>
              <c:idx val="4"/>
              <c:layout>
                <c:manualLayout>
                  <c:x val="1.353528990694345E-2"/>
                  <c:y val="-0.41065560055940881"/>
                </c:manualLayout>
              </c:layout>
              <c:showLegendKey val="0"/>
              <c:showVal val="1"/>
              <c:showCatName val="0"/>
              <c:showSerName val="0"/>
              <c:showPercent val="0"/>
              <c:showBubbleSize val="0"/>
            </c:dLbl>
            <c:dLbl>
              <c:idx val="5"/>
              <c:layout>
                <c:manualLayout>
                  <c:x val="2.7777777777778854E-3"/>
                  <c:y val="-4.6296296296296523E-2"/>
                </c:manualLayout>
              </c:layout>
              <c:showLegendKey val="0"/>
              <c:showVal val="1"/>
              <c:showCatName val="0"/>
              <c:showSerName val="0"/>
              <c:showPercent val="0"/>
              <c:showBubbleSize val="0"/>
            </c:dLbl>
            <c:dLbl>
              <c:idx val="6"/>
              <c:layout>
                <c:manualLayout>
                  <c:x val="0"/>
                  <c:y val="-8.7962962962963548E-2"/>
                </c:manualLayout>
              </c:layout>
              <c:showLegendKey val="0"/>
              <c:showVal val="1"/>
              <c:showCatName val="0"/>
              <c:showSerName val="0"/>
              <c:showPercent val="0"/>
              <c:showBubbleSize val="0"/>
            </c:dLbl>
            <c:dLbl>
              <c:idx val="7"/>
              <c:layout>
                <c:manualLayout>
                  <c:x val="5.5555555555555558E-3"/>
                  <c:y val="-0.12037037037037036"/>
                </c:manualLayout>
              </c:layout>
              <c:showLegendKey val="0"/>
              <c:showVal val="1"/>
              <c:showCatName val="0"/>
              <c:showSerName val="0"/>
              <c:showPercent val="0"/>
              <c:showBubbleSize val="0"/>
            </c:dLbl>
            <c:dLbl>
              <c:idx val="8"/>
              <c:layout>
                <c:manualLayout>
                  <c:x val="5.5555555555555558E-3"/>
                  <c:y val="-0.17129629629630075"/>
                </c:manualLayout>
              </c:layout>
              <c:showLegendKey val="0"/>
              <c:showVal val="1"/>
              <c:showCatName val="0"/>
              <c:showSerName val="0"/>
              <c:showPercent val="0"/>
              <c:showBubbleSize val="0"/>
            </c:dLbl>
            <c:dLbl>
              <c:idx val="9"/>
              <c:layout>
                <c:manualLayout>
                  <c:x val="0"/>
                  <c:y val="-0.10648148148148327"/>
                </c:manualLayout>
              </c:layout>
              <c:showLegendKey val="0"/>
              <c:showVal val="1"/>
              <c:showCatName val="0"/>
              <c:showSerName val="0"/>
              <c:showPercent val="0"/>
              <c:showBubbleSize val="0"/>
            </c:dLbl>
            <c:dLbl>
              <c:idx val="10"/>
              <c:layout>
                <c:manualLayout>
                  <c:x val="5.5555555555555558E-3"/>
                  <c:y val="-6.9444444444444503E-2"/>
                </c:manualLayout>
              </c:layout>
              <c:showLegendKey val="0"/>
              <c:showVal val="1"/>
              <c:showCatName val="0"/>
              <c:showSerName val="0"/>
              <c:showPercent val="0"/>
              <c:showBubbleSize val="0"/>
            </c:dLbl>
            <c:dLbl>
              <c:idx val="11"/>
              <c:layout>
                <c:manualLayout>
                  <c:x val="7.6260558339298493E-3"/>
                  <c:y val="-0.31214346372524582"/>
                </c:manualLayout>
              </c:layout>
              <c:showLegendKey val="0"/>
              <c:showVal val="1"/>
              <c:showCatName val="0"/>
              <c:showSerName val="0"/>
              <c:showPercent val="0"/>
              <c:showBubbleSize val="0"/>
            </c:dLbl>
            <c:dLbl>
              <c:idx val="12"/>
              <c:layout>
                <c:manualLayout>
                  <c:x val="1.0404008589835364E-2"/>
                  <c:y val="-0.21668678836498306"/>
                </c:manualLayout>
              </c:layout>
              <c:showLegendKey val="0"/>
              <c:showVal val="1"/>
              <c:showCatName val="0"/>
              <c:showSerName val="0"/>
              <c:showPercent val="0"/>
              <c:showBubbleSize val="0"/>
            </c:dLbl>
            <c:dLbl>
              <c:idx val="13"/>
              <c:layout>
                <c:manualLayout>
                  <c:x val="1.2828060128847619E-2"/>
                  <c:y val="-0.29162113540497381"/>
                </c:manualLayout>
              </c:layout>
              <c:showLegendKey val="0"/>
              <c:showVal val="1"/>
              <c:showCatName val="0"/>
              <c:showSerName val="0"/>
              <c:showPercent val="0"/>
              <c:showBubbleSize val="0"/>
            </c:dLbl>
            <c:dLbl>
              <c:idx val="14"/>
              <c:layout>
                <c:manualLayout>
                  <c:x val="5.5555555555555558E-3"/>
                  <c:y val="-0.1388888888888889"/>
                </c:manualLayout>
              </c:layout>
              <c:showLegendKey val="0"/>
              <c:showVal val="1"/>
              <c:showCatName val="0"/>
              <c:showSerName val="0"/>
              <c:showPercent val="0"/>
              <c:showBubbleSize val="0"/>
            </c:dLbl>
            <c:dLbl>
              <c:idx val="15"/>
              <c:layout>
                <c:manualLayout>
                  <c:x val="1.1111111111111125E-2"/>
                  <c:y val="-4.6296296296296523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Sheet16!$L$6:$L$21</c:f>
              <c:strCache>
                <c:ptCount val="16"/>
                <c:pt idx="0">
                  <c:v>PKB</c:v>
                </c:pt>
                <c:pt idx="1">
                  <c:v>GERINDRA</c:v>
                </c:pt>
                <c:pt idx="2">
                  <c:v>PDIP</c:v>
                </c:pt>
                <c:pt idx="3">
                  <c:v>GOLKAR</c:v>
                </c:pt>
                <c:pt idx="4">
                  <c:v>NASDEM</c:v>
                </c:pt>
                <c:pt idx="5">
                  <c:v>GARUDA </c:v>
                </c:pt>
                <c:pt idx="6">
                  <c:v>BERKARYA</c:v>
                </c:pt>
                <c:pt idx="7">
                  <c:v>PKS</c:v>
                </c:pt>
                <c:pt idx="8">
                  <c:v>PERINDO</c:v>
                </c:pt>
                <c:pt idx="9">
                  <c:v>PPP</c:v>
                </c:pt>
                <c:pt idx="10">
                  <c:v>PSI</c:v>
                </c:pt>
                <c:pt idx="11">
                  <c:v>PAN</c:v>
                </c:pt>
                <c:pt idx="12">
                  <c:v>HANURA</c:v>
                </c:pt>
                <c:pt idx="13">
                  <c:v>DEMOKRAT</c:v>
                </c:pt>
                <c:pt idx="14">
                  <c:v>PBB</c:v>
                </c:pt>
                <c:pt idx="15">
                  <c:v>PKPI</c:v>
                </c:pt>
              </c:strCache>
            </c:strRef>
          </c:cat>
          <c:val>
            <c:numRef>
              <c:f>Sheet16!$M$6:$M$21</c:f>
              <c:numCache>
                <c:formatCode>#,##0</c:formatCode>
                <c:ptCount val="16"/>
                <c:pt idx="0">
                  <c:v>2306</c:v>
                </c:pt>
                <c:pt idx="1">
                  <c:v>6140</c:v>
                </c:pt>
                <c:pt idx="2">
                  <c:v>7654</c:v>
                </c:pt>
                <c:pt idx="3">
                  <c:v>9041</c:v>
                </c:pt>
                <c:pt idx="4">
                  <c:v>9825</c:v>
                </c:pt>
                <c:pt idx="5" formatCode="General">
                  <c:v>138</c:v>
                </c:pt>
                <c:pt idx="6">
                  <c:v>1733</c:v>
                </c:pt>
                <c:pt idx="7">
                  <c:v>2787</c:v>
                </c:pt>
                <c:pt idx="8">
                  <c:v>3986</c:v>
                </c:pt>
                <c:pt idx="9">
                  <c:v>1170</c:v>
                </c:pt>
                <c:pt idx="10">
                  <c:v>1036</c:v>
                </c:pt>
                <c:pt idx="11">
                  <c:v>7840</c:v>
                </c:pt>
                <c:pt idx="12">
                  <c:v>4965</c:v>
                </c:pt>
                <c:pt idx="13">
                  <c:v>6634</c:v>
                </c:pt>
                <c:pt idx="14">
                  <c:v>2981</c:v>
                </c:pt>
                <c:pt idx="15" formatCode="General">
                  <c:v>21</c:v>
                </c:pt>
              </c:numCache>
            </c:numRef>
          </c:val>
        </c:ser>
        <c:dLbls>
          <c:showLegendKey val="0"/>
          <c:showVal val="1"/>
          <c:showCatName val="0"/>
          <c:showSerName val="0"/>
          <c:showPercent val="0"/>
          <c:showBubbleSize val="0"/>
        </c:dLbls>
        <c:gapWidth val="95"/>
        <c:gapDepth val="95"/>
        <c:shape val="box"/>
        <c:axId val="228254464"/>
        <c:axId val="228267904"/>
        <c:axId val="0"/>
      </c:bar3DChart>
      <c:catAx>
        <c:axId val="228254464"/>
        <c:scaling>
          <c:orientation val="minMax"/>
        </c:scaling>
        <c:delete val="0"/>
        <c:axPos val="b"/>
        <c:majorTickMark val="none"/>
        <c:minorTickMark val="none"/>
        <c:tickLblPos val="nextTo"/>
        <c:txPr>
          <a:bodyPr/>
          <a:lstStyle/>
          <a:p>
            <a:pPr>
              <a:defRPr sz="1000" b="1"/>
            </a:pPr>
            <a:endParaRPr lang="en-US"/>
          </a:p>
        </c:txPr>
        <c:crossAx val="228267904"/>
        <c:crosses val="autoZero"/>
        <c:auto val="1"/>
        <c:lblAlgn val="ctr"/>
        <c:lblOffset val="100"/>
        <c:noMultiLvlLbl val="0"/>
      </c:catAx>
      <c:valAx>
        <c:axId val="228267904"/>
        <c:scaling>
          <c:orientation val="minMax"/>
        </c:scaling>
        <c:delete val="1"/>
        <c:axPos val="l"/>
        <c:numFmt formatCode="#,##0" sourceLinked="1"/>
        <c:majorTickMark val="out"/>
        <c:minorTickMark val="none"/>
        <c:tickLblPos val="nextTo"/>
        <c:crossAx val="228254464"/>
        <c:crosses val="autoZero"/>
        <c:crossBetween val="between"/>
      </c:valAx>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Sheet1!$P$7:$R$7</c:f>
              <c:strCache>
                <c:ptCount val="3"/>
                <c:pt idx="0">
                  <c:v>Himbauan</c:v>
                </c:pt>
                <c:pt idx="1">
                  <c:v>Koordinasi Antar Lembaga</c:v>
                </c:pt>
                <c:pt idx="2">
                  <c:v>MOU </c:v>
                </c:pt>
              </c:strCache>
            </c:strRef>
          </c:cat>
          <c:val>
            <c:numRef>
              <c:f>Sheet1!$P$8:$R$8</c:f>
              <c:numCache>
                <c:formatCode>General</c:formatCode>
                <c:ptCount val="3"/>
                <c:pt idx="0">
                  <c:v>187</c:v>
                </c:pt>
                <c:pt idx="1">
                  <c:v>170</c:v>
                </c:pt>
                <c:pt idx="2">
                  <c:v>2</c:v>
                </c:pt>
              </c:numCache>
            </c:numRef>
          </c:val>
        </c:ser>
        <c:dLbls>
          <c:showLegendKey val="0"/>
          <c:showVal val="1"/>
          <c:showCatName val="0"/>
          <c:showSerName val="0"/>
          <c:showPercent val="0"/>
          <c:showBubbleSize val="0"/>
        </c:dLbls>
        <c:gapWidth val="150"/>
        <c:overlap val="-25"/>
        <c:axId val="228465280"/>
        <c:axId val="228476416"/>
      </c:barChart>
      <c:catAx>
        <c:axId val="228465280"/>
        <c:scaling>
          <c:orientation val="minMax"/>
        </c:scaling>
        <c:delete val="0"/>
        <c:axPos val="b"/>
        <c:majorTickMark val="none"/>
        <c:minorTickMark val="none"/>
        <c:tickLblPos val="nextTo"/>
        <c:txPr>
          <a:bodyPr/>
          <a:lstStyle/>
          <a:p>
            <a:pPr>
              <a:defRPr sz="1400" b="1"/>
            </a:pPr>
            <a:endParaRPr lang="en-US"/>
          </a:p>
        </c:txPr>
        <c:crossAx val="228476416"/>
        <c:crosses val="autoZero"/>
        <c:auto val="1"/>
        <c:lblAlgn val="ctr"/>
        <c:lblOffset val="100"/>
        <c:noMultiLvlLbl val="0"/>
      </c:catAx>
      <c:valAx>
        <c:axId val="228476416"/>
        <c:scaling>
          <c:orientation val="minMax"/>
        </c:scaling>
        <c:delete val="1"/>
        <c:axPos val="l"/>
        <c:numFmt formatCode="General" sourceLinked="1"/>
        <c:majorTickMark val="out"/>
        <c:minorTickMark val="none"/>
        <c:tickLblPos val="nextTo"/>
        <c:crossAx val="22846528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Sheet1!$F$7:$J$7</c:f>
              <c:strCache>
                <c:ptCount val="5"/>
                <c:pt idx="0">
                  <c:v>Himbauan</c:v>
                </c:pt>
                <c:pt idx="1">
                  <c:v>Sosialisasi</c:v>
                </c:pt>
                <c:pt idx="2">
                  <c:v>MOU</c:v>
                </c:pt>
                <c:pt idx="3">
                  <c:v>Deklarasi</c:v>
                </c:pt>
                <c:pt idx="4">
                  <c:v>Poragram</c:v>
                </c:pt>
              </c:strCache>
            </c:strRef>
          </c:cat>
          <c:val>
            <c:numRef>
              <c:f>Sheet1!$F$8:$J$8</c:f>
              <c:numCache>
                <c:formatCode>General</c:formatCode>
                <c:ptCount val="5"/>
                <c:pt idx="0">
                  <c:v>45</c:v>
                </c:pt>
                <c:pt idx="1">
                  <c:v>111</c:v>
                </c:pt>
                <c:pt idx="2">
                  <c:v>13</c:v>
                </c:pt>
                <c:pt idx="3">
                  <c:v>2</c:v>
                </c:pt>
                <c:pt idx="4">
                  <c:v>2</c:v>
                </c:pt>
              </c:numCache>
            </c:numRef>
          </c:val>
        </c:ser>
        <c:dLbls>
          <c:showLegendKey val="0"/>
          <c:showVal val="1"/>
          <c:showCatName val="0"/>
          <c:showSerName val="0"/>
          <c:showPercent val="0"/>
          <c:showBubbleSize val="0"/>
        </c:dLbls>
        <c:gapWidth val="150"/>
        <c:overlap val="-25"/>
        <c:axId val="228423168"/>
        <c:axId val="228426112"/>
      </c:barChart>
      <c:catAx>
        <c:axId val="228423168"/>
        <c:scaling>
          <c:orientation val="minMax"/>
        </c:scaling>
        <c:delete val="0"/>
        <c:axPos val="b"/>
        <c:majorTickMark val="none"/>
        <c:minorTickMark val="none"/>
        <c:tickLblPos val="nextTo"/>
        <c:txPr>
          <a:bodyPr/>
          <a:lstStyle/>
          <a:p>
            <a:pPr>
              <a:defRPr sz="1400" b="1"/>
            </a:pPr>
            <a:endParaRPr lang="en-US"/>
          </a:p>
        </c:txPr>
        <c:crossAx val="228426112"/>
        <c:crosses val="autoZero"/>
        <c:auto val="1"/>
        <c:lblAlgn val="ctr"/>
        <c:lblOffset val="100"/>
        <c:noMultiLvlLbl val="0"/>
      </c:catAx>
      <c:valAx>
        <c:axId val="228426112"/>
        <c:scaling>
          <c:orientation val="minMax"/>
        </c:scaling>
        <c:delete val="1"/>
        <c:axPos val="l"/>
        <c:numFmt formatCode="General" sourceLinked="1"/>
        <c:majorTickMark val="out"/>
        <c:minorTickMark val="none"/>
        <c:tickLblPos val="nextTo"/>
        <c:crossAx val="2284231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11111111111123E-2"/>
          <c:y val="7.407407407407407E-2"/>
          <c:w val="0.93888888888889588"/>
          <c:h val="0.77878062117235369"/>
        </c:manualLayout>
      </c:layout>
      <c:barChart>
        <c:barDir val="col"/>
        <c:grouping val="clustered"/>
        <c:varyColors val="0"/>
        <c:ser>
          <c:idx val="0"/>
          <c:order val="0"/>
          <c:invertIfNegative val="0"/>
          <c:dLbls>
            <c:txPr>
              <a:bodyPr/>
              <a:lstStyle/>
              <a:p>
                <a:pPr>
                  <a:defRPr b="1"/>
                </a:pPr>
                <a:endParaRPr lang="en-US"/>
              </a:p>
            </c:txPr>
            <c:showLegendKey val="0"/>
            <c:showVal val="1"/>
            <c:showCatName val="0"/>
            <c:showSerName val="0"/>
            <c:showPercent val="0"/>
            <c:showBubbleSize val="0"/>
            <c:showLeaderLines val="0"/>
          </c:dLbls>
          <c:cat>
            <c:strRef>
              <c:f>Sheet18!$J$13:$L$13</c:f>
              <c:strCache>
                <c:ptCount val="3"/>
                <c:pt idx="0">
                  <c:v>PEMILU 2014</c:v>
                </c:pt>
                <c:pt idx="1">
                  <c:v>PILKADA 2017</c:v>
                </c:pt>
                <c:pt idx="2">
                  <c:v>PEMILU 2019</c:v>
                </c:pt>
              </c:strCache>
            </c:strRef>
          </c:cat>
          <c:val>
            <c:numRef>
              <c:f>Sheet18!$J$14:$L$14</c:f>
              <c:numCache>
                <c:formatCode>General</c:formatCode>
                <c:ptCount val="3"/>
                <c:pt idx="0">
                  <c:v>52</c:v>
                </c:pt>
                <c:pt idx="1">
                  <c:v>52</c:v>
                </c:pt>
                <c:pt idx="2">
                  <c:v>12</c:v>
                </c:pt>
              </c:numCache>
            </c:numRef>
          </c:val>
        </c:ser>
        <c:dLbls>
          <c:showLegendKey val="0"/>
          <c:showVal val="1"/>
          <c:showCatName val="0"/>
          <c:showSerName val="0"/>
          <c:showPercent val="0"/>
          <c:showBubbleSize val="0"/>
        </c:dLbls>
        <c:gapWidth val="150"/>
        <c:overlap val="-25"/>
        <c:axId val="228453760"/>
        <c:axId val="228813056"/>
      </c:barChart>
      <c:catAx>
        <c:axId val="228453760"/>
        <c:scaling>
          <c:orientation val="minMax"/>
        </c:scaling>
        <c:delete val="0"/>
        <c:axPos val="b"/>
        <c:majorTickMark val="none"/>
        <c:minorTickMark val="none"/>
        <c:tickLblPos val="nextTo"/>
        <c:txPr>
          <a:bodyPr/>
          <a:lstStyle/>
          <a:p>
            <a:pPr>
              <a:defRPr b="1"/>
            </a:pPr>
            <a:endParaRPr lang="en-US"/>
          </a:p>
        </c:txPr>
        <c:crossAx val="228813056"/>
        <c:crosses val="autoZero"/>
        <c:auto val="1"/>
        <c:lblAlgn val="ctr"/>
        <c:lblOffset val="100"/>
        <c:noMultiLvlLbl val="0"/>
      </c:catAx>
      <c:valAx>
        <c:axId val="228813056"/>
        <c:scaling>
          <c:orientation val="minMax"/>
        </c:scaling>
        <c:delete val="1"/>
        <c:axPos val="l"/>
        <c:numFmt formatCode="General" sourceLinked="1"/>
        <c:majorTickMark val="out"/>
        <c:minorTickMark val="none"/>
        <c:tickLblPos val="nextTo"/>
        <c:crossAx val="228453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invertIfNegative val="0"/>
          <c:cat>
            <c:strRef>
              <c:f>Sheet1!$E$5:$J$5</c:f>
              <c:strCache>
                <c:ptCount val="6"/>
                <c:pt idx="0">
                  <c:v>Himbauan</c:v>
                </c:pt>
                <c:pt idx="1">
                  <c:v>Sosialisasi</c:v>
                </c:pt>
                <c:pt idx="2">
                  <c:v>MOU</c:v>
                </c:pt>
                <c:pt idx="3">
                  <c:v>Deklarasi</c:v>
                </c:pt>
                <c:pt idx="4">
                  <c:v>Program Unggulan</c:v>
                </c:pt>
                <c:pt idx="5">
                  <c:v>Permintaan Bahan keterangan</c:v>
                </c:pt>
              </c:strCache>
            </c:strRef>
          </c:cat>
          <c:val>
            <c:numRef>
              <c:f>Sheet1!$E$6:$J$6</c:f>
              <c:numCache>
                <c:formatCode>General</c:formatCode>
                <c:ptCount val="6"/>
              </c:numCache>
            </c:numRef>
          </c:val>
        </c:ser>
        <c:ser>
          <c:idx val="1"/>
          <c:order val="1"/>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showLegendKey val="0"/>
            <c:showVal val="1"/>
            <c:showCatName val="0"/>
            <c:showSerName val="0"/>
            <c:showPercent val="0"/>
            <c:showBubbleSize val="0"/>
            <c:showLeaderLines val="0"/>
          </c:dLbls>
          <c:cat>
            <c:strRef>
              <c:f>Sheet1!$E$5:$J$5</c:f>
              <c:strCache>
                <c:ptCount val="6"/>
                <c:pt idx="0">
                  <c:v>Himbauan</c:v>
                </c:pt>
                <c:pt idx="1">
                  <c:v>Sosialisasi</c:v>
                </c:pt>
                <c:pt idx="2">
                  <c:v>MOU</c:v>
                </c:pt>
                <c:pt idx="3">
                  <c:v>Deklarasi</c:v>
                </c:pt>
                <c:pt idx="4">
                  <c:v>Program Unggulan</c:v>
                </c:pt>
                <c:pt idx="5">
                  <c:v>Permintaan Bahan keterangan</c:v>
                </c:pt>
              </c:strCache>
            </c:strRef>
          </c:cat>
          <c:val>
            <c:numRef>
              <c:f>Sheet1!$E$7:$J$7</c:f>
              <c:numCache>
                <c:formatCode>General</c:formatCode>
                <c:ptCount val="6"/>
                <c:pt idx="0">
                  <c:v>362</c:v>
                </c:pt>
                <c:pt idx="1">
                  <c:v>111</c:v>
                </c:pt>
                <c:pt idx="2">
                  <c:v>15</c:v>
                </c:pt>
                <c:pt idx="3">
                  <c:v>2</c:v>
                </c:pt>
                <c:pt idx="4">
                  <c:v>2</c:v>
                </c:pt>
                <c:pt idx="5">
                  <c:v>60</c:v>
                </c:pt>
              </c:numCache>
            </c:numRef>
          </c:val>
        </c:ser>
        <c:dLbls>
          <c:showLegendKey val="0"/>
          <c:showVal val="0"/>
          <c:showCatName val="0"/>
          <c:showSerName val="0"/>
          <c:showPercent val="0"/>
          <c:showBubbleSize val="0"/>
        </c:dLbls>
        <c:gapWidth val="25"/>
        <c:overlap val="72"/>
        <c:axId val="228829824"/>
        <c:axId val="228848000"/>
      </c:barChart>
      <c:catAx>
        <c:axId val="228829824"/>
        <c:scaling>
          <c:orientation val="minMax"/>
        </c:scaling>
        <c:delete val="0"/>
        <c:axPos val="b"/>
        <c:majorTickMark val="out"/>
        <c:minorTickMark val="none"/>
        <c:tickLblPos val="nextTo"/>
        <c:txPr>
          <a:bodyPr/>
          <a:lstStyle/>
          <a:p>
            <a:pPr>
              <a:defRPr sz="1200"/>
            </a:pPr>
            <a:endParaRPr lang="en-US"/>
          </a:p>
        </c:txPr>
        <c:crossAx val="228848000"/>
        <c:crossesAt val="0"/>
        <c:auto val="1"/>
        <c:lblAlgn val="ctr"/>
        <c:lblOffset val="100"/>
        <c:noMultiLvlLbl val="0"/>
      </c:catAx>
      <c:valAx>
        <c:axId val="228848000"/>
        <c:scaling>
          <c:orientation val="minMax"/>
        </c:scaling>
        <c:delete val="1"/>
        <c:axPos val="l"/>
        <c:numFmt formatCode="General" sourceLinked="1"/>
        <c:majorTickMark val="out"/>
        <c:minorTickMark val="none"/>
        <c:tickLblPos val="nextTo"/>
        <c:crossAx val="2288298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B4B73-11DA-42F9-8392-6EC611E80ABC}" type="datetimeFigureOut">
              <a:rPr lang="en-US" smtClean="0"/>
              <a:pPr/>
              <a:t>9/4/2019</a:t>
            </a:fld>
            <a:endParaRPr lang="en-US"/>
          </a:p>
        </p:txBody>
      </p:sp>
      <p:sp>
        <p:nvSpPr>
          <p:cNvPr id="4" name="Slide Image Placeholder 3"/>
          <p:cNvSpPr>
            <a:spLocks noGrp="1" noRot="1" noChangeAspect="1"/>
          </p:cNvSpPr>
          <p:nvPr>
            <p:ph type="sldImg" idx="2"/>
          </p:nvPr>
        </p:nvSpPr>
        <p:spPr>
          <a:xfrm>
            <a:off x="984250" y="685800"/>
            <a:ext cx="4889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90046-521A-4919-95C3-F2C4E78951C8}" type="slidenum">
              <a:rPr lang="en-US" smtClean="0"/>
              <a:pPr/>
              <a:t>‹#›</a:t>
            </a:fld>
            <a:endParaRPr lang="en-US"/>
          </a:p>
        </p:txBody>
      </p:sp>
    </p:spTree>
    <p:extLst>
      <p:ext uri="{BB962C8B-B14F-4D97-AF65-F5344CB8AC3E}">
        <p14:creationId xmlns:p14="http://schemas.microsoft.com/office/powerpoint/2010/main" val="1138576068"/>
      </p:ext>
    </p:extLst>
  </p:cSld>
  <p:clrMap bg1="lt1" tx1="dk1" bg2="lt2" tx2="dk2" accent1="accent1" accent2="accent2" accent3="accent3" accent4="accent4" accent5="accent5" accent6="accent6" hlink="hlink" folHlink="folHlink"/>
  <p:notesStyle>
    <a:lvl1pPr marL="0" algn="l" defTabSz="1017931" rtl="0" eaLnBrk="1" latinLnBrk="0" hangingPunct="1">
      <a:defRPr sz="1300" kern="1200">
        <a:solidFill>
          <a:schemeClr val="tx1"/>
        </a:solidFill>
        <a:latin typeface="+mn-lt"/>
        <a:ea typeface="+mn-ea"/>
        <a:cs typeface="+mn-cs"/>
      </a:defRPr>
    </a:lvl1pPr>
    <a:lvl2pPr marL="508965" algn="l" defTabSz="1017931" rtl="0" eaLnBrk="1" latinLnBrk="0" hangingPunct="1">
      <a:defRPr sz="1300" kern="1200">
        <a:solidFill>
          <a:schemeClr val="tx1"/>
        </a:solidFill>
        <a:latin typeface="+mn-lt"/>
        <a:ea typeface="+mn-ea"/>
        <a:cs typeface="+mn-cs"/>
      </a:defRPr>
    </a:lvl2pPr>
    <a:lvl3pPr marL="1017931" algn="l" defTabSz="1017931" rtl="0" eaLnBrk="1" latinLnBrk="0" hangingPunct="1">
      <a:defRPr sz="1300" kern="1200">
        <a:solidFill>
          <a:schemeClr val="tx1"/>
        </a:solidFill>
        <a:latin typeface="+mn-lt"/>
        <a:ea typeface="+mn-ea"/>
        <a:cs typeface="+mn-cs"/>
      </a:defRPr>
    </a:lvl3pPr>
    <a:lvl4pPr marL="1526896" algn="l" defTabSz="1017931" rtl="0" eaLnBrk="1" latinLnBrk="0" hangingPunct="1">
      <a:defRPr sz="1300" kern="1200">
        <a:solidFill>
          <a:schemeClr val="tx1"/>
        </a:solidFill>
        <a:latin typeface="+mn-lt"/>
        <a:ea typeface="+mn-ea"/>
        <a:cs typeface="+mn-cs"/>
      </a:defRPr>
    </a:lvl4pPr>
    <a:lvl5pPr marL="2035860" algn="l" defTabSz="1017931" rtl="0" eaLnBrk="1" latinLnBrk="0" hangingPunct="1">
      <a:defRPr sz="1300" kern="1200">
        <a:solidFill>
          <a:schemeClr val="tx1"/>
        </a:solidFill>
        <a:latin typeface="+mn-lt"/>
        <a:ea typeface="+mn-ea"/>
        <a:cs typeface="+mn-cs"/>
      </a:defRPr>
    </a:lvl5pPr>
    <a:lvl6pPr marL="2544827" algn="l" defTabSz="1017931" rtl="0" eaLnBrk="1" latinLnBrk="0" hangingPunct="1">
      <a:defRPr sz="1300" kern="1200">
        <a:solidFill>
          <a:schemeClr val="tx1"/>
        </a:solidFill>
        <a:latin typeface="+mn-lt"/>
        <a:ea typeface="+mn-ea"/>
        <a:cs typeface="+mn-cs"/>
      </a:defRPr>
    </a:lvl6pPr>
    <a:lvl7pPr marL="3053792" algn="l" defTabSz="1017931" rtl="0" eaLnBrk="1" latinLnBrk="0" hangingPunct="1">
      <a:defRPr sz="1300" kern="1200">
        <a:solidFill>
          <a:schemeClr val="tx1"/>
        </a:solidFill>
        <a:latin typeface="+mn-lt"/>
        <a:ea typeface="+mn-ea"/>
        <a:cs typeface="+mn-cs"/>
      </a:defRPr>
    </a:lvl7pPr>
    <a:lvl8pPr marL="3562756" algn="l" defTabSz="1017931" rtl="0" eaLnBrk="1" latinLnBrk="0" hangingPunct="1">
      <a:defRPr sz="1300" kern="1200">
        <a:solidFill>
          <a:schemeClr val="tx1"/>
        </a:solidFill>
        <a:latin typeface="+mn-lt"/>
        <a:ea typeface="+mn-ea"/>
        <a:cs typeface="+mn-cs"/>
      </a:defRPr>
    </a:lvl8pPr>
    <a:lvl9pPr marL="4071722" algn="l" defTabSz="101793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290046-521A-4919-95C3-F2C4E78951C8}"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 xmlns:a16="http://schemas.microsoft.com/office/drawing/2014/main" id="{5CA98131-3F79-4F8D-8F39-754156D25626}"/>
              </a:ext>
            </a:extLst>
          </p:cNvPr>
          <p:cNvSpPr>
            <a:spLocks noGrp="1" noRot="1" noChangeAspect="1" noChangeArrowheads="1" noTextEdit="1"/>
          </p:cNvSpPr>
          <p:nvPr>
            <p:ph type="sldImg"/>
          </p:nvPr>
        </p:nvSpPr>
        <p:spPr bwMode="auto">
          <a:xfrm>
            <a:off x="984250" y="685800"/>
            <a:ext cx="48895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 xmlns:a16="http://schemas.microsoft.com/office/drawing/2014/main" id="{1A034CB8-2E42-4717-9851-F957E93C16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54276" name="Slide Number Placeholder 3">
            <a:extLst>
              <a:ext uri="{FF2B5EF4-FFF2-40B4-BE49-F238E27FC236}">
                <a16:creationId xmlns="" xmlns:a16="http://schemas.microsoft.com/office/drawing/2014/main" id="{FD5653EF-F1EC-4BCB-BCD1-17D1EB16E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124150-3856-42D4-9649-8CEB5780E3BC}" type="slidenum">
              <a:rPr lang="en-IN" altLang="en-US" smtClean="0"/>
              <a:pPr fontAlgn="base">
                <a:spcBef>
                  <a:spcPct val="0"/>
                </a:spcBef>
                <a:spcAft>
                  <a:spcPct val="0"/>
                </a:spcAft>
              </a:pPr>
              <a:t>15</a:t>
            </a:fld>
            <a:endParaRPr lang="en-IN" altLang="en-US"/>
          </a:p>
        </p:txBody>
      </p:sp>
    </p:spTree>
    <p:extLst>
      <p:ext uri="{BB962C8B-B14F-4D97-AF65-F5344CB8AC3E}">
        <p14:creationId xmlns:p14="http://schemas.microsoft.com/office/powerpoint/2010/main" val="413115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89360" y="5730096"/>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
        <p:nvSpPr>
          <p:cNvPr id="29" name="Title 28"/>
          <p:cNvSpPr>
            <a:spLocks noGrp="1"/>
          </p:cNvSpPr>
          <p:nvPr>
            <p:ph type="ctrTitle"/>
          </p:nvPr>
        </p:nvSpPr>
        <p:spPr>
          <a:xfrm>
            <a:off x="436562" y="5198322"/>
            <a:ext cx="9691688" cy="1309243"/>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36562" y="4162372"/>
            <a:ext cx="9691688" cy="979382"/>
          </a:xfrm>
        </p:spPr>
        <p:txBody>
          <a:bodyPr anchor="b"/>
          <a:lstStyle>
            <a:lvl1pPr marL="0" indent="0" algn="l">
              <a:buNone/>
              <a:defRPr sz="2700">
                <a:solidFill>
                  <a:schemeClr val="tx2">
                    <a:shade val="75000"/>
                  </a:schemeClr>
                </a:solidFill>
              </a:defRPr>
            </a:lvl1pPr>
            <a:lvl2pPr marL="508965" indent="0" algn="ctr">
              <a:buNone/>
            </a:lvl2pPr>
            <a:lvl3pPr marL="1017931" indent="0" algn="ctr">
              <a:buNone/>
            </a:lvl3pPr>
            <a:lvl4pPr marL="1526896" indent="0" algn="ctr">
              <a:buNone/>
            </a:lvl4pPr>
            <a:lvl5pPr marL="2035860" indent="0" algn="ctr">
              <a:buNone/>
            </a:lvl5pPr>
            <a:lvl6pPr marL="2544827" indent="0" algn="ctr">
              <a:buNone/>
            </a:lvl6pPr>
            <a:lvl7pPr marL="3053792" indent="0" algn="ctr">
              <a:buNone/>
            </a:lvl7pPr>
            <a:lvl8pPr marL="3562756" indent="0" algn="ctr">
              <a:buNone/>
            </a:lvl8pPr>
            <a:lvl9pPr marL="407172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622F27C-7D36-4328-A258-1D840CAFED64}" type="datetimeFigureOut">
              <a:rPr lang="en-US" smtClean="0"/>
              <a:pPr/>
              <a:t>9/4/2019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9429752" y="6934026"/>
            <a:ext cx="869633" cy="264433"/>
          </a:xfrm>
        </p:spPr>
        <p:txBody>
          <a:bodyPr/>
          <a:lstStyle/>
          <a:p>
            <a:fld id="{B0DB53E0-00EE-4E53-84E2-F028BD945A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2F27C-7D36-4328-A258-1D840CAFED64}"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8125" y="588314"/>
            <a:ext cx="2095500" cy="62673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23875" y="588314"/>
            <a:ext cx="7159625" cy="62673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2F27C-7D36-4328-A258-1D840CAFED64}"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569D1F6-99E3-4B99-B937-A6149E8B5310}"/>
              </a:ext>
            </a:extLst>
          </p:cNvPr>
          <p:cNvSpPr/>
          <p:nvPr userDrawn="1"/>
        </p:nvSpPr>
        <p:spPr>
          <a:xfrm rot="10800000">
            <a:off x="443385" y="-18704"/>
            <a:ext cx="1081856" cy="119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1794" tIns="50896" rIns="101794" bIns="50896" anchor="ctr"/>
          <a:lstStyle/>
          <a:p>
            <a:pPr algn="ctr" eaLnBrk="1" fontAlgn="auto" hangingPunct="1">
              <a:spcBef>
                <a:spcPts val="0"/>
              </a:spcBef>
              <a:spcAft>
                <a:spcPts val="0"/>
              </a:spcAft>
              <a:defRPr/>
            </a:pPr>
            <a:endParaRPr lang="en-US" dirty="0">
              <a:solidFill>
                <a:schemeClr val="bg1"/>
              </a:solidFill>
            </a:endParaRPr>
          </a:p>
        </p:txBody>
      </p:sp>
      <p:pic>
        <p:nvPicPr>
          <p:cNvPr id="6" name="Picture 7">
            <a:extLst>
              <a:ext uri="{FF2B5EF4-FFF2-40B4-BE49-F238E27FC236}">
                <a16:creationId xmlns="" xmlns:a16="http://schemas.microsoft.com/office/drawing/2014/main" id="{66D04D01-640E-473A-B831-7B75CFAFB8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189" y="6706044"/>
            <a:ext cx="922239" cy="4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 xmlns:a16="http://schemas.microsoft.com/office/drawing/2014/main" id="{3A1F4D0C-1DAB-4E0B-B155-EB9A10F1D556}"/>
              </a:ext>
            </a:extLst>
          </p:cNvPr>
          <p:cNvSpPr/>
          <p:nvPr userDrawn="1"/>
        </p:nvSpPr>
        <p:spPr>
          <a:xfrm>
            <a:off x="9772180" y="6864179"/>
            <a:ext cx="241473" cy="3009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1794" tIns="50896" rIns="101794" bIns="50896" anchor="ctr"/>
          <a:lstStyle/>
          <a:p>
            <a:pPr algn="ctr" eaLnBrk="1" fontAlgn="auto" hangingPunct="1">
              <a:spcBef>
                <a:spcPts val="0"/>
              </a:spcBef>
              <a:spcAft>
                <a:spcPts val="0"/>
              </a:spcAft>
              <a:defRPr/>
            </a:pPr>
            <a:endParaRPr lang="en-IN" dirty="0"/>
          </a:p>
        </p:txBody>
      </p:sp>
      <p:sp>
        <p:nvSpPr>
          <p:cNvPr id="8" name="Rectangle 7">
            <a:extLst>
              <a:ext uri="{FF2B5EF4-FFF2-40B4-BE49-F238E27FC236}">
                <a16:creationId xmlns="" xmlns:a16="http://schemas.microsoft.com/office/drawing/2014/main" id="{826A85A9-4EF7-4FEB-95E5-12E7871FCD36}"/>
              </a:ext>
            </a:extLst>
          </p:cNvPr>
          <p:cNvSpPr/>
          <p:nvPr userDrawn="1"/>
        </p:nvSpPr>
        <p:spPr>
          <a:xfrm>
            <a:off x="6750350" y="1059302"/>
            <a:ext cx="3720332" cy="522677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794" tIns="50896" rIns="101794" bIns="50896" anchor="ctr"/>
          <a:lstStyle/>
          <a:p>
            <a:pPr algn="ctr" eaLnBrk="1" fontAlgn="auto" hangingPunct="1">
              <a:spcBef>
                <a:spcPts val="0"/>
              </a:spcBef>
              <a:spcAft>
                <a:spcPts val="0"/>
              </a:spcAft>
              <a:defRPr/>
            </a:pPr>
            <a:endParaRPr lang="en-US" dirty="0"/>
          </a:p>
        </p:txBody>
      </p:sp>
      <p:sp>
        <p:nvSpPr>
          <p:cNvPr id="9" name="Oval 8">
            <a:extLst>
              <a:ext uri="{FF2B5EF4-FFF2-40B4-BE49-F238E27FC236}">
                <a16:creationId xmlns="" xmlns:a16="http://schemas.microsoft.com/office/drawing/2014/main" id="{9116160C-83EA-45A7-99B5-2F43758032AD}"/>
              </a:ext>
            </a:extLst>
          </p:cNvPr>
          <p:cNvSpPr/>
          <p:nvPr userDrawn="1"/>
        </p:nvSpPr>
        <p:spPr>
          <a:xfrm>
            <a:off x="4390183" y="678431"/>
            <a:ext cx="4787182" cy="5968107"/>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794" tIns="50896" rIns="101794" bIns="50896" anchor="ctr"/>
          <a:lstStyle/>
          <a:p>
            <a:pPr algn="ctr" eaLnBrk="1" fontAlgn="auto" hangingPunct="1">
              <a:spcBef>
                <a:spcPts val="0"/>
              </a:spcBef>
              <a:spcAft>
                <a:spcPts val="0"/>
              </a:spcAft>
              <a:defRPr/>
            </a:pPr>
            <a:endParaRPr lang="en-IN" dirty="0"/>
          </a:p>
        </p:txBody>
      </p:sp>
      <p:sp>
        <p:nvSpPr>
          <p:cNvPr id="2" name="Title 1">
            <a:extLst>
              <a:ext uri="{FF2B5EF4-FFF2-40B4-BE49-F238E27FC236}">
                <a16:creationId xmlns="" xmlns:a16="http://schemas.microsoft.com/office/drawing/2014/main" id="{32970CD0-696D-4313-96BA-4AA72C813BD0}"/>
              </a:ext>
            </a:extLst>
          </p:cNvPr>
          <p:cNvSpPr>
            <a:spLocks noGrp="1"/>
          </p:cNvSpPr>
          <p:nvPr>
            <p:ph type="title"/>
          </p:nvPr>
        </p:nvSpPr>
        <p:spPr>
          <a:xfrm>
            <a:off x="443387" y="535100"/>
            <a:ext cx="4242915" cy="1419764"/>
          </a:xfrm>
        </p:spPr>
        <p:txBody>
          <a:bodyPr lIns="0" tIns="0" rIns="0" bIns="0">
            <a:noAutofit/>
          </a:bodyPr>
          <a:lstStyle>
            <a:lvl1pPr>
              <a:defRPr sz="3600" b="1" cap="all" baseline="0"/>
            </a:lvl1pPr>
          </a:lstStyle>
          <a:p>
            <a:r>
              <a:rPr lang="en-US"/>
              <a:t>Click to edit Master title style</a:t>
            </a:r>
            <a:endParaRPr lang="en-IN" dirty="0"/>
          </a:p>
        </p:txBody>
      </p:sp>
      <p:sp>
        <p:nvSpPr>
          <p:cNvPr id="3" name="Content Placeholder 2">
            <a:extLst>
              <a:ext uri="{FF2B5EF4-FFF2-40B4-BE49-F238E27FC236}">
                <a16:creationId xmlns="" xmlns:a16="http://schemas.microsoft.com/office/drawing/2014/main" id="{0FEE9886-36F0-4E06-A3A6-D8F00B0665A1}"/>
              </a:ext>
            </a:extLst>
          </p:cNvPr>
          <p:cNvSpPr>
            <a:spLocks noGrp="1"/>
          </p:cNvSpPr>
          <p:nvPr>
            <p:ph idx="1"/>
          </p:nvPr>
        </p:nvSpPr>
        <p:spPr>
          <a:xfrm>
            <a:off x="463171" y="1955363"/>
            <a:ext cx="4223131" cy="4660565"/>
          </a:xfrm>
        </p:spPr>
        <p:txBody>
          <a:bodyPr lIns="0" tIns="0" rIns="0" bIns="0">
            <a:noAutofit/>
          </a:bodyPr>
          <a:lstStyle>
            <a:lvl1pPr>
              <a:defRPr sz="27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8" name="Picture Placeholder 5">
            <a:extLst>
              <a:ext uri="{FF2B5EF4-FFF2-40B4-BE49-F238E27FC236}">
                <a16:creationId xmlns="" xmlns:a16="http://schemas.microsoft.com/office/drawing/2014/main" id="{FF6AC390-6F85-4B64-AE7A-E8E0D8FC89CF}"/>
              </a:ext>
            </a:extLst>
          </p:cNvPr>
          <p:cNvSpPr>
            <a:spLocks noGrp="1"/>
          </p:cNvSpPr>
          <p:nvPr>
            <p:ph type="pic" sz="quarter" idx="13"/>
          </p:nvPr>
        </p:nvSpPr>
        <p:spPr>
          <a:xfrm>
            <a:off x="4688075" y="1058786"/>
            <a:ext cx="4197916" cy="5231989"/>
          </a:xfrm>
          <a:prstGeom prst="ellipse">
            <a:avLst/>
          </a:prstGeom>
          <a:solidFill>
            <a:schemeClr val="bg1">
              <a:lumMod val="85000"/>
            </a:schemeClr>
          </a:solidFill>
        </p:spPr>
        <p:txBody>
          <a:bodyPr rtlCol="0" anchor="ctr">
            <a:normAutofit/>
          </a:bodyPr>
          <a:lstStyle>
            <a:lvl1pPr marL="0" indent="0" algn="ctr">
              <a:buNone/>
              <a:defRPr/>
            </a:lvl1pPr>
          </a:lstStyle>
          <a:p>
            <a:pPr lvl="0"/>
            <a:r>
              <a:rPr lang="en-US" noProof="0"/>
              <a:t>Click icon to add picture</a:t>
            </a:r>
            <a:endParaRPr lang="en-IN" noProof="0" dirty="0"/>
          </a:p>
        </p:txBody>
      </p:sp>
      <p:sp>
        <p:nvSpPr>
          <p:cNvPr id="10" name="Slide Number Placeholder 5">
            <a:extLst>
              <a:ext uri="{FF2B5EF4-FFF2-40B4-BE49-F238E27FC236}">
                <a16:creationId xmlns="" xmlns:a16="http://schemas.microsoft.com/office/drawing/2014/main" id="{A28A3469-C214-4A37-A573-B7D79AB3E3E5}"/>
              </a:ext>
            </a:extLst>
          </p:cNvPr>
          <p:cNvSpPr>
            <a:spLocks noGrp="1"/>
          </p:cNvSpPr>
          <p:nvPr>
            <p:ph type="sldNum" sz="quarter" idx="14"/>
          </p:nvPr>
        </p:nvSpPr>
        <p:spPr>
          <a:xfrm>
            <a:off x="9765358" y="6915189"/>
            <a:ext cx="253752" cy="200637"/>
          </a:xfrm>
        </p:spPr>
        <p:txBody>
          <a:bodyPr lIns="0" tIns="0" rIns="0" bIns="0"/>
          <a:lstStyle>
            <a:lvl1pPr algn="ctr">
              <a:defRPr sz="1000">
                <a:solidFill>
                  <a:schemeClr val="bg1"/>
                </a:solidFill>
                <a:latin typeface="+mn-lt"/>
              </a:defRPr>
            </a:lvl1pPr>
          </a:lstStyle>
          <a:p>
            <a:pPr>
              <a:defRPr/>
            </a:pPr>
            <a:fld id="{BC18EBE7-AFB4-4D24-834B-44A547D0446D}" type="slidenum">
              <a:rPr lang="en-IN"/>
              <a:pPr>
                <a:defRPr/>
              </a:pPr>
              <a:t>‹#›</a:t>
            </a:fld>
            <a:endParaRPr lang="en-IN" dirty="0"/>
          </a:p>
        </p:txBody>
      </p:sp>
    </p:spTree>
    <p:extLst>
      <p:ext uri="{BB962C8B-B14F-4D97-AF65-F5344CB8AC3E}">
        <p14:creationId xmlns:p14="http://schemas.microsoft.com/office/powerpoint/2010/main" val="266583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22F27C-7D36-4328-A258-1D840CAFED64}" type="datetimeFigureOut">
              <a:rPr lang="en-US" smtClean="0"/>
              <a:pPr/>
              <a:t>9/4/2019</a:t>
            </a:fld>
            <a:endParaRPr lang="en-US"/>
          </a:p>
        </p:txBody>
      </p:sp>
      <p:sp>
        <p:nvSpPr>
          <p:cNvPr id="19" name="Footer Placeholder 18"/>
          <p:cNvSpPr>
            <a:spLocks noGrp="1"/>
          </p:cNvSpPr>
          <p:nvPr>
            <p:ph type="ftr" sz="quarter" idx="11"/>
          </p:nvPr>
        </p:nvSpPr>
        <p:spPr>
          <a:xfrm>
            <a:off x="4103691" y="81619"/>
            <a:ext cx="3317875" cy="309457"/>
          </a:xfrm>
        </p:spPr>
        <p:txBody>
          <a:bodyPr/>
          <a:lstStyle/>
          <a:p>
            <a:endParaRPr lang="en-US"/>
          </a:p>
        </p:txBody>
      </p:sp>
      <p:sp>
        <p:nvSpPr>
          <p:cNvPr id="16" name="Slide Number Placeholder 15"/>
          <p:cNvSpPr>
            <a:spLocks noGrp="1"/>
          </p:cNvSpPr>
          <p:nvPr>
            <p:ph type="sldNum" sz="quarter" idx="12"/>
          </p:nvPr>
        </p:nvSpPr>
        <p:spPr>
          <a:xfrm>
            <a:off x="9429752" y="6934026"/>
            <a:ext cx="869633" cy="264433"/>
          </a:xfrm>
        </p:spPr>
        <p:txBody>
          <a:bodyPr/>
          <a:lstStyle/>
          <a:p>
            <a:fld id="{B0DB53E0-00EE-4E53-84E2-F028BD945A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89360" y="3689714"/>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
        <p:nvSpPr>
          <p:cNvPr id="6" name="Text Placeholder 5"/>
          <p:cNvSpPr>
            <a:spLocks noGrp="1"/>
          </p:cNvSpPr>
          <p:nvPr>
            <p:ph type="body" idx="1"/>
          </p:nvPr>
        </p:nvSpPr>
        <p:spPr>
          <a:xfrm>
            <a:off x="436562" y="1795533"/>
            <a:ext cx="9691688" cy="1305842"/>
          </a:xfrm>
        </p:spPr>
        <p:txBody>
          <a:bodyPr anchor="b"/>
          <a:lstStyle>
            <a:lvl1pPr marL="0" indent="0" algn="r">
              <a:buNone/>
              <a:defRPr sz="2200">
                <a:solidFill>
                  <a:schemeClr val="tx2">
                    <a:shade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622F27C-7D36-4328-A258-1D840CAFED64}" type="datetimeFigureOut">
              <a:rPr lang="en-US" smtClean="0"/>
              <a:pPr/>
              <a:t>9/4/2019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0DB53E0-00EE-4E53-84E2-F028BD945AD4}" type="slidenum">
              <a:rPr lang="en-US" smtClean="0"/>
              <a:pPr/>
              <a:t>‹#›</a:t>
            </a:fld>
            <a:endParaRPr lang="en-US"/>
          </a:p>
        </p:txBody>
      </p:sp>
      <p:sp>
        <p:nvSpPr>
          <p:cNvPr id="8" name="Title 7"/>
          <p:cNvSpPr>
            <a:spLocks noGrp="1"/>
          </p:cNvSpPr>
          <p:nvPr>
            <p:ph type="title"/>
          </p:nvPr>
        </p:nvSpPr>
        <p:spPr>
          <a:xfrm>
            <a:off x="206797" y="3156520"/>
            <a:ext cx="9953625" cy="1269024"/>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45761" y="489692"/>
            <a:ext cx="9953625" cy="901031"/>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49250" y="1713918"/>
            <a:ext cx="4802188" cy="5060139"/>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326062" y="1713918"/>
            <a:ext cx="4976813" cy="5060139"/>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622F27C-7D36-4328-A258-1D840CAFED64}" type="datetimeFigureOut">
              <a:rPr lang="en-US" smtClean="0"/>
              <a:pPr/>
              <a:t>9/4/2019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49252" y="5794675"/>
            <a:ext cx="9866313" cy="945375"/>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22488" y="714132"/>
            <a:ext cx="4916262" cy="685227"/>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322426" y="714132"/>
            <a:ext cx="4918193" cy="685227"/>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22488" y="1409565"/>
            <a:ext cx="4916262" cy="4221884"/>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326670" y="1409565"/>
            <a:ext cx="4913948" cy="4221884"/>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622F27C-7D36-4328-A258-1D840CAFED64}" type="datetimeFigureOut">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29750" y="6937287"/>
            <a:ext cx="873125" cy="264433"/>
          </a:xfrm>
        </p:spPr>
        <p:txBody>
          <a:bodyPr/>
          <a:lstStyle/>
          <a:p>
            <a:fld id="{B0DB53E0-00EE-4E53-84E2-F028BD945AD4}" type="slidenum">
              <a:rPr lang="en-US" smtClean="0"/>
              <a:pPr/>
              <a:t>‹#›</a:t>
            </a:fld>
            <a:endParaRPr lang="en-US"/>
          </a:p>
        </p:txBody>
      </p:sp>
      <p:sp>
        <p:nvSpPr>
          <p:cNvPr id="11" name="Straight Connector 10"/>
          <p:cNvSpPr>
            <a:spLocks noChangeShapeType="1"/>
          </p:cNvSpPr>
          <p:nvPr/>
        </p:nvSpPr>
        <p:spPr bwMode="auto">
          <a:xfrm>
            <a:off x="589360" y="6447597"/>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45761" y="489692"/>
            <a:ext cx="9953625" cy="901031"/>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622F27C-7D36-4328-A258-1D840CAFED64}" type="datetimeFigureOut">
              <a:rPr lang="en-US" smtClean="0"/>
              <a:pPr/>
              <a:t>9/4/2019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22F27C-7D36-4328-A258-1D840CAFED64}" type="datetimeFigureOut">
              <a:rPr lang="en-US" smtClean="0"/>
              <a:pPr/>
              <a:t>9/4/2019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89360" y="6264784"/>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
        <p:nvSpPr>
          <p:cNvPr id="12" name="Title 11"/>
          <p:cNvSpPr>
            <a:spLocks noGrp="1"/>
          </p:cNvSpPr>
          <p:nvPr>
            <p:ph type="title"/>
          </p:nvPr>
        </p:nvSpPr>
        <p:spPr>
          <a:xfrm>
            <a:off x="523875" y="5876294"/>
            <a:ext cx="9691688" cy="557703"/>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23879" y="652921"/>
            <a:ext cx="3447025" cy="5141754"/>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096414" y="652921"/>
            <a:ext cx="6119151" cy="5141754"/>
          </a:xfrm>
        </p:spPr>
        <p:txBody>
          <a:bodyPr/>
          <a:lstStyle>
            <a:lvl1pPr>
              <a:defRPr sz="3600"/>
            </a:lvl1pPr>
            <a:lvl2pPr>
              <a:defRPr sz="3100"/>
            </a:lvl2pPr>
            <a:lvl3pPr>
              <a:defRPr sz="27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22F27C-7D36-4328-A258-1D840CAFED64}" type="datetimeFigureOut">
              <a:rPr lang="en-US" smtClean="0"/>
              <a:pPr/>
              <a:t>9/4/2019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B53E0-00EE-4E53-84E2-F028BD945A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016375" y="660455"/>
            <a:ext cx="5762625" cy="3917527"/>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622F27C-7D36-4328-A258-1D840CAFED64}"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0DB53E0-00EE-4E53-84E2-F028BD945AD4}" type="slidenum">
              <a:rPr lang="en-US" smtClean="0"/>
              <a:pPr/>
              <a:t>‹#›</a:t>
            </a:fld>
            <a:endParaRPr lang="en-US"/>
          </a:p>
        </p:txBody>
      </p:sp>
      <p:sp>
        <p:nvSpPr>
          <p:cNvPr id="17" name="Title 16"/>
          <p:cNvSpPr>
            <a:spLocks noGrp="1"/>
          </p:cNvSpPr>
          <p:nvPr>
            <p:ph type="title"/>
          </p:nvPr>
        </p:nvSpPr>
        <p:spPr>
          <a:xfrm>
            <a:off x="436562" y="5348641"/>
            <a:ext cx="6723063" cy="559404"/>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36562" y="5926435"/>
            <a:ext cx="6723063" cy="822953"/>
          </a:xfrm>
        </p:spPr>
        <p:txBody>
          <a:bodyPr lIns="122152" tIns="0"/>
          <a:lstStyle>
            <a:lvl1pPr marL="0" indent="0">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89360" y="1125584"/>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
        <p:nvSpPr>
          <p:cNvPr id="8" name="Text Placeholder 7"/>
          <p:cNvSpPr>
            <a:spLocks noGrp="1"/>
          </p:cNvSpPr>
          <p:nvPr>
            <p:ph type="body" idx="1"/>
          </p:nvPr>
        </p:nvSpPr>
        <p:spPr>
          <a:xfrm>
            <a:off x="349250" y="1664611"/>
            <a:ext cx="9953625" cy="4847600"/>
          </a:xfrm>
          <a:prstGeom prst="rect">
            <a:avLst/>
          </a:prstGeom>
        </p:spPr>
        <p:txBody>
          <a:bodyPr vert="horz" lIns="101794" tIns="50896" rIns="101794" bIns="5089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421562" y="81619"/>
            <a:ext cx="2881313" cy="309457"/>
          </a:xfrm>
          <a:prstGeom prst="rect">
            <a:avLst/>
          </a:prstGeom>
        </p:spPr>
        <p:txBody>
          <a:bodyPr vert="horz" lIns="101794" tIns="50896" rIns="101794" bIns="50896"/>
          <a:lstStyle>
            <a:lvl1pPr algn="l" eaLnBrk="1" latinLnBrk="0" hangingPunct="1">
              <a:defRPr kumimoji="0" sz="1300">
                <a:solidFill>
                  <a:schemeClr val="accent1">
                    <a:shade val="75000"/>
                  </a:schemeClr>
                </a:solidFill>
              </a:defRPr>
            </a:lvl1pPr>
          </a:lstStyle>
          <a:p>
            <a:fld id="{F622F27C-7D36-4328-A258-1D840CAFED64}" type="datetimeFigureOut">
              <a:rPr lang="en-US" smtClean="0"/>
              <a:pPr/>
              <a:t>9/4/2019</a:t>
            </a:fld>
            <a:endParaRPr lang="en-US"/>
          </a:p>
        </p:txBody>
      </p:sp>
      <p:sp>
        <p:nvSpPr>
          <p:cNvPr id="28" name="Footer Placeholder 27"/>
          <p:cNvSpPr>
            <a:spLocks noGrp="1"/>
          </p:cNvSpPr>
          <p:nvPr>
            <p:ph type="ftr" sz="quarter" idx="3"/>
          </p:nvPr>
        </p:nvSpPr>
        <p:spPr>
          <a:xfrm>
            <a:off x="3579813" y="81619"/>
            <a:ext cx="3841750" cy="309457"/>
          </a:xfrm>
          <a:prstGeom prst="rect">
            <a:avLst/>
          </a:prstGeom>
        </p:spPr>
        <p:txBody>
          <a:bodyPr vert="horz" lIns="101794" tIns="50896" rIns="101794" bIns="50896"/>
          <a:lstStyle>
            <a:lvl1pPr algn="r" eaLnBrk="1" latinLnBrk="0" hangingPunct="1">
              <a:defRPr kumimoji="0" sz="13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9429750" y="6937291"/>
            <a:ext cx="873125" cy="261849"/>
          </a:xfrm>
          <a:prstGeom prst="rect">
            <a:avLst/>
          </a:prstGeom>
        </p:spPr>
        <p:txBody>
          <a:bodyPr vert="horz" lIns="101794" tIns="50896" rIns="101794" bIns="50896"/>
          <a:lstStyle>
            <a:lvl1pPr algn="r" eaLnBrk="1" latinLnBrk="0" hangingPunct="1">
              <a:defRPr kumimoji="0" sz="1300">
                <a:solidFill>
                  <a:schemeClr val="accent1">
                    <a:shade val="75000"/>
                  </a:schemeClr>
                </a:solidFill>
              </a:defRPr>
            </a:lvl1pPr>
          </a:lstStyle>
          <a:p>
            <a:fld id="{B0DB53E0-00EE-4E53-84E2-F028BD945AD4}" type="slidenum">
              <a:rPr lang="en-US" smtClean="0"/>
              <a:pPr/>
              <a:t>‹#›</a:t>
            </a:fld>
            <a:endParaRPr lang="en-US"/>
          </a:p>
        </p:txBody>
      </p:sp>
      <p:sp>
        <p:nvSpPr>
          <p:cNvPr id="10" name="Title Placeholder 9"/>
          <p:cNvSpPr>
            <a:spLocks noGrp="1"/>
          </p:cNvSpPr>
          <p:nvPr>
            <p:ph type="title"/>
          </p:nvPr>
        </p:nvSpPr>
        <p:spPr>
          <a:xfrm>
            <a:off x="349250" y="489694"/>
            <a:ext cx="9953625" cy="897767"/>
          </a:xfrm>
          <a:prstGeom prst="rect">
            <a:avLst/>
          </a:prstGeom>
        </p:spPr>
        <p:txBody>
          <a:bodyPr vert="horz" lIns="101794" tIns="50896" rIns="101794" bIns="50896"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89360" y="1125584"/>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
        <p:nvSpPr>
          <p:cNvPr id="12" name="Straight Connector 11"/>
          <p:cNvSpPr>
            <a:spLocks noChangeShapeType="1"/>
          </p:cNvSpPr>
          <p:nvPr/>
        </p:nvSpPr>
        <p:spPr bwMode="auto">
          <a:xfrm>
            <a:off x="589360" y="1133172"/>
            <a:ext cx="9888141" cy="255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794" tIns="50896" rIns="101794" bIns="50896"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1" latinLnBrk="0" hangingPunct="1">
        <a:spcBef>
          <a:spcPct val="0"/>
        </a:spcBef>
        <a:buNone/>
        <a:defRPr kumimoji="0" sz="4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81724" indent="-381724"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1pPr>
      <a:lvl2pPr marL="827068" indent="-318104" algn="l" rtl="0" eaLnBrk="1" latinLnBrk="0" hangingPunct="1">
        <a:spcBef>
          <a:spcPct val="20000"/>
        </a:spcBef>
        <a:buClr>
          <a:schemeClr val="accent1"/>
        </a:buClr>
        <a:buSzPct val="70000"/>
        <a:buFont typeface="Wingdings 2"/>
        <a:buChar char=""/>
        <a:defRPr kumimoji="0" sz="3100" kern="1200">
          <a:solidFill>
            <a:schemeClr val="tx2"/>
          </a:solidFill>
          <a:latin typeface="+mn-lt"/>
          <a:ea typeface="+mn-ea"/>
          <a:cs typeface="+mn-cs"/>
        </a:defRPr>
      </a:lvl2pPr>
      <a:lvl3pPr marL="1272413" indent="-254484"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3pPr>
      <a:lvl4pPr marL="1781378" indent="-254484" algn="l" rtl="0" eaLnBrk="1" latinLnBrk="0" hangingPunct="1">
        <a:spcBef>
          <a:spcPct val="20000"/>
        </a:spcBef>
        <a:buClr>
          <a:schemeClr val="accent1"/>
        </a:buClr>
        <a:buSzPct val="70000"/>
        <a:buFont typeface="Wingdings 2"/>
        <a:buChar char=""/>
        <a:defRPr kumimoji="0" sz="2200" kern="1200">
          <a:solidFill>
            <a:schemeClr val="tx2"/>
          </a:solidFill>
          <a:latin typeface="+mn-lt"/>
          <a:ea typeface="+mn-ea"/>
          <a:cs typeface="+mn-cs"/>
        </a:defRPr>
      </a:lvl4pPr>
      <a:lvl5pPr marL="2290343" indent="-254484"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799308" indent="-254484"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6pPr>
      <a:lvl7pPr marL="3308275" indent="-25448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817238" indent="-254484"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326203" indent="-25448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8965" algn="l" rtl="0" eaLnBrk="1" latinLnBrk="0" hangingPunct="1">
        <a:defRPr kumimoji="0" kern="1200">
          <a:solidFill>
            <a:schemeClr val="tx1"/>
          </a:solidFill>
          <a:latin typeface="+mn-lt"/>
          <a:ea typeface="+mn-ea"/>
          <a:cs typeface="+mn-cs"/>
        </a:defRPr>
      </a:lvl2pPr>
      <a:lvl3pPr marL="1017931" algn="l" rtl="0" eaLnBrk="1" latinLnBrk="0" hangingPunct="1">
        <a:defRPr kumimoji="0" kern="1200">
          <a:solidFill>
            <a:schemeClr val="tx1"/>
          </a:solidFill>
          <a:latin typeface="+mn-lt"/>
          <a:ea typeface="+mn-ea"/>
          <a:cs typeface="+mn-cs"/>
        </a:defRPr>
      </a:lvl3pPr>
      <a:lvl4pPr marL="1526896" algn="l" rtl="0" eaLnBrk="1" latinLnBrk="0" hangingPunct="1">
        <a:defRPr kumimoji="0" kern="1200">
          <a:solidFill>
            <a:schemeClr val="tx1"/>
          </a:solidFill>
          <a:latin typeface="+mn-lt"/>
          <a:ea typeface="+mn-ea"/>
          <a:cs typeface="+mn-cs"/>
        </a:defRPr>
      </a:lvl4pPr>
      <a:lvl5pPr marL="2035860" algn="l" rtl="0" eaLnBrk="1" latinLnBrk="0" hangingPunct="1">
        <a:defRPr kumimoji="0" kern="1200">
          <a:solidFill>
            <a:schemeClr val="tx1"/>
          </a:solidFill>
          <a:latin typeface="+mn-lt"/>
          <a:ea typeface="+mn-ea"/>
          <a:cs typeface="+mn-cs"/>
        </a:defRPr>
      </a:lvl5pPr>
      <a:lvl6pPr marL="2544827" algn="l" rtl="0" eaLnBrk="1" latinLnBrk="0" hangingPunct="1">
        <a:defRPr kumimoji="0" kern="1200">
          <a:solidFill>
            <a:schemeClr val="tx1"/>
          </a:solidFill>
          <a:latin typeface="+mn-lt"/>
          <a:ea typeface="+mn-ea"/>
          <a:cs typeface="+mn-cs"/>
        </a:defRPr>
      </a:lvl6pPr>
      <a:lvl7pPr marL="3053792" algn="l" rtl="0" eaLnBrk="1" latinLnBrk="0" hangingPunct="1">
        <a:defRPr kumimoji="0" kern="1200">
          <a:solidFill>
            <a:schemeClr val="tx1"/>
          </a:solidFill>
          <a:latin typeface="+mn-lt"/>
          <a:ea typeface="+mn-ea"/>
          <a:cs typeface="+mn-cs"/>
        </a:defRPr>
      </a:lvl7pPr>
      <a:lvl8pPr marL="3562756" algn="l" rtl="0" eaLnBrk="1" latinLnBrk="0" hangingPunct="1">
        <a:defRPr kumimoji="0" kern="1200">
          <a:solidFill>
            <a:schemeClr val="tx1"/>
          </a:solidFill>
          <a:latin typeface="+mn-lt"/>
          <a:ea typeface="+mn-ea"/>
          <a:cs typeface="+mn-cs"/>
        </a:defRPr>
      </a:lvl8pPr>
      <a:lvl9pPr marL="40717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PUL FIXX TERBARU.jpg"/>
          <p:cNvPicPr>
            <a:picLocks noGrp="1" noChangeAspect="1"/>
          </p:cNvPicPr>
          <p:nvPr>
            <p:ph idx="1"/>
          </p:nvPr>
        </p:nvPicPr>
        <p:blipFill>
          <a:blip r:embed="rId2">
            <a:lum bright="10000" contrast="10000"/>
          </a:blip>
          <a:srcRect t="33377" b="32275"/>
          <a:stretch>
            <a:fillRect/>
          </a:stretch>
        </p:blipFill>
        <p:spPr>
          <a:xfrm>
            <a:off x="-32081" y="0"/>
            <a:ext cx="10509583" cy="7345363"/>
          </a:xfrm>
        </p:spPr>
      </p:pic>
      <p:sp>
        <p:nvSpPr>
          <p:cNvPr id="5" name="Title 1"/>
          <p:cNvSpPr txBox="1">
            <a:spLocks/>
          </p:cNvSpPr>
          <p:nvPr/>
        </p:nvSpPr>
        <p:spPr>
          <a:xfrm>
            <a:off x="3698709" y="16045"/>
            <a:ext cx="6762750" cy="913439"/>
          </a:xfrm>
          <a:prstGeom prst="rect">
            <a:avLst/>
          </a:prstGeom>
          <a:solidFill>
            <a:srgbClr val="FFC0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101794" tIns="50896" rIns="101794" bIns="50896" numCol="1" spcCol="143938" anchor="t">
            <a:noAutofit/>
          </a:bodyPr>
          <a:lstStyle/>
          <a:p>
            <a:pPr algn="ctr" defTabSz="914008">
              <a:spcBef>
                <a:spcPct val="0"/>
              </a:spcBef>
              <a:defRPr/>
            </a:pPr>
            <a:r>
              <a:rPr lang="en-US" sz="2800" b="1" dirty="0" smtClean="0">
                <a:ln w="1905"/>
                <a:solidFill>
                  <a:schemeClr val="tx1"/>
                </a:solidFill>
                <a:effectLst>
                  <a:innerShdw blurRad="69850" dist="43180" dir="5400000">
                    <a:srgbClr val="000000">
                      <a:alpha val="65000"/>
                    </a:srgbClr>
                  </a:innerShdw>
                </a:effectLst>
                <a:latin typeface="Bookman Old Style" pitchFamily="18" charset="0"/>
              </a:rPr>
              <a:t>LAPORAN KINERJA</a:t>
            </a:r>
          </a:p>
          <a:p>
            <a:pPr algn="ctr" defTabSz="914008">
              <a:spcBef>
                <a:spcPct val="0"/>
              </a:spcBef>
              <a:defRPr/>
            </a:pPr>
            <a:r>
              <a:rPr lang="en-US" sz="2800" b="1" dirty="0" smtClean="0">
                <a:ln w="1905"/>
                <a:solidFill>
                  <a:schemeClr val="tx1"/>
                </a:solidFill>
                <a:effectLst>
                  <a:innerShdw blurRad="69850" dist="43180" dir="5400000">
                    <a:srgbClr val="000000">
                      <a:alpha val="65000"/>
                    </a:srgbClr>
                  </a:innerShdw>
                </a:effectLst>
                <a:latin typeface="Bookman Old Style" pitchFamily="18" charset="0"/>
              </a:rPr>
              <a:t>HASIL PENGAWASAN PEMILU 2019  </a:t>
            </a:r>
            <a:endParaRPr lang="en-US" sz="2800" b="1" dirty="0">
              <a:ln w="1905"/>
              <a:solidFill>
                <a:schemeClr val="tx1"/>
              </a:solidFill>
              <a:effectLst>
                <a:innerShdw blurRad="69850" dist="43180" dir="5400000">
                  <a:srgbClr val="000000">
                    <a:alpha val="65000"/>
                  </a:srgbClr>
                </a:innerShdw>
              </a:effectLst>
              <a:latin typeface="Bookman Old Style" pitchFamily="18" charset="0"/>
            </a:endParaRPr>
          </a:p>
        </p:txBody>
      </p:sp>
      <p:sp>
        <p:nvSpPr>
          <p:cNvPr id="6" name="Title 1"/>
          <p:cNvSpPr txBox="1">
            <a:spLocks/>
          </p:cNvSpPr>
          <p:nvPr/>
        </p:nvSpPr>
        <p:spPr>
          <a:xfrm>
            <a:off x="0" y="6430963"/>
            <a:ext cx="6806866" cy="914400"/>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101794" tIns="50896" rIns="101794" bIns="50896" anchor="t">
            <a:noAutofit/>
          </a:bodyPr>
          <a:lstStyle/>
          <a:p>
            <a:pPr algn="ctr" defTabSz="914008">
              <a:spcBef>
                <a:spcPct val="0"/>
              </a:spcBef>
              <a:defRPr/>
            </a:pPr>
            <a:r>
              <a:rPr lang="en-US" sz="2500" b="1" spc="50" dirty="0" smtClean="0">
                <a:ln w="12700" cmpd="sng">
                  <a:solidFill>
                    <a:schemeClr val="accent6">
                      <a:satMod val="120000"/>
                      <a:shade val="80000"/>
                    </a:schemeClr>
                  </a:solidFill>
                  <a:prstDash val="solid"/>
                </a:ln>
                <a:solidFill>
                  <a:schemeClr val="bg2">
                    <a:lumMod val="75000"/>
                  </a:schemeClr>
                </a:solidFill>
                <a:effectLst>
                  <a:glow rad="53100">
                    <a:schemeClr val="accent6">
                      <a:satMod val="180000"/>
                      <a:alpha val="30000"/>
                    </a:schemeClr>
                  </a:glow>
                </a:effectLst>
                <a:latin typeface="Bookman Old Style" pitchFamily="18" charset="0"/>
              </a:rPr>
              <a:t>BADAN PENGAWAS PEMILIHAN UMUM</a:t>
            </a:r>
          </a:p>
          <a:p>
            <a:pPr algn="ctr" defTabSz="914008">
              <a:spcBef>
                <a:spcPct val="0"/>
              </a:spcBef>
              <a:defRPr/>
            </a:pPr>
            <a:r>
              <a:rPr lang="en-US" sz="2500" b="1" spc="50" dirty="0" smtClean="0">
                <a:ln w="12700" cmpd="sng">
                  <a:solidFill>
                    <a:schemeClr val="accent6">
                      <a:satMod val="120000"/>
                      <a:shade val="80000"/>
                    </a:schemeClr>
                  </a:solidFill>
                  <a:prstDash val="solid"/>
                </a:ln>
                <a:solidFill>
                  <a:schemeClr val="bg2">
                    <a:lumMod val="75000"/>
                  </a:schemeClr>
                </a:solidFill>
                <a:effectLst>
                  <a:glow rad="53100">
                    <a:schemeClr val="accent6">
                      <a:satMod val="180000"/>
                      <a:alpha val="30000"/>
                    </a:schemeClr>
                  </a:glow>
                </a:effectLst>
                <a:latin typeface="Bookman Old Style" pitchFamily="18" charset="0"/>
              </a:rPr>
              <a:t>KABUPATEN BANGGAI KEPULAUAN </a:t>
            </a:r>
            <a:endParaRPr lang="en-US" sz="2500" b="1" spc="50" dirty="0">
              <a:ln w="12700" cmpd="sng">
                <a:solidFill>
                  <a:schemeClr val="accent6">
                    <a:satMod val="120000"/>
                    <a:shade val="80000"/>
                  </a:schemeClr>
                </a:solidFill>
                <a:prstDash val="solid"/>
              </a:ln>
              <a:solidFill>
                <a:schemeClr val="bg2">
                  <a:lumMod val="75000"/>
                </a:schemeClr>
              </a:solidFill>
              <a:effectLst>
                <a:glow rad="53100">
                  <a:schemeClr val="accent6">
                    <a:satMod val="180000"/>
                    <a:alpha val="30000"/>
                  </a:schemeClr>
                </a:glow>
              </a:effectLst>
              <a:latin typeface="Bookman Old Style" pitchFamily="18" charset="0"/>
            </a:endParaRPr>
          </a:p>
        </p:txBody>
      </p:sp>
      <p:sp>
        <p:nvSpPr>
          <p:cNvPr id="8" name="Rounded Rectangle 7"/>
          <p:cNvSpPr/>
          <p:nvPr/>
        </p:nvSpPr>
        <p:spPr>
          <a:xfrm>
            <a:off x="-16039" y="5990765"/>
            <a:ext cx="4629149" cy="41308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lnSpc>
                <a:spcPct val="100000"/>
              </a:lnSpc>
              <a:spcBef>
                <a:spcPct val="0"/>
              </a:spcBef>
              <a:buNone/>
            </a:pPr>
            <a:endParaRPr lang="en-US" dirty="0" smtClean="0">
              <a:latin typeface="Bookman Old Style" pitchFamily="18" charset="0"/>
            </a:endParaRPr>
          </a:p>
          <a:p>
            <a:pPr algn="ctr">
              <a:lnSpc>
                <a:spcPct val="100000"/>
              </a:lnSpc>
              <a:spcBef>
                <a:spcPct val="0"/>
              </a:spcBef>
              <a:buNone/>
            </a:pPr>
            <a:r>
              <a:rPr lang="en-US" altLang="en-US" b="1" dirty="0" err="1" smtClean="0">
                <a:solidFill>
                  <a:srgbClr val="000000"/>
                </a:solidFill>
                <a:latin typeface="Bookman Old Style" pitchFamily="18" charset="0"/>
                <a:ea typeface="Gulim" panose="020B0600000101010101" pitchFamily="34" charset="-127"/>
                <a:cs typeface="Arial" panose="020B0604020202020204" pitchFamily="34" charset="0"/>
              </a:rPr>
              <a:t>Kordiv</a:t>
            </a:r>
            <a:r>
              <a:rPr lang="en-US" altLang="en-US" b="1" dirty="0" smtClean="0">
                <a:solidFill>
                  <a:srgbClr val="000000"/>
                </a:solidFill>
                <a:latin typeface="Bookman Old Style" pitchFamily="18" charset="0"/>
                <a:ea typeface="Gulim" panose="020B0600000101010101" pitchFamily="34" charset="-127"/>
                <a:cs typeface="Arial" panose="020B0604020202020204" pitchFamily="34" charset="0"/>
              </a:rPr>
              <a:t>. </a:t>
            </a:r>
            <a:r>
              <a:rPr lang="en-US" altLang="en-US" b="1" dirty="0" err="1" smtClean="0">
                <a:solidFill>
                  <a:srgbClr val="000000"/>
                </a:solidFill>
                <a:latin typeface="Bookman Old Style" pitchFamily="18" charset="0"/>
                <a:ea typeface="Gulim" panose="020B0600000101010101" pitchFamily="34" charset="-127"/>
                <a:cs typeface="Arial" panose="020B0604020202020204" pitchFamily="34" charset="0"/>
              </a:rPr>
              <a:t>Pencegahan</a:t>
            </a:r>
            <a:r>
              <a:rPr lang="en-US" altLang="en-US" b="1" dirty="0" smtClean="0">
                <a:solidFill>
                  <a:srgbClr val="000000"/>
                </a:solidFill>
                <a:latin typeface="Bookman Old Style" pitchFamily="18" charset="0"/>
                <a:ea typeface="Gulim" panose="020B0600000101010101" pitchFamily="34" charset="-127"/>
                <a:cs typeface="Arial" panose="020B0604020202020204" pitchFamily="34" charset="0"/>
              </a:rPr>
              <a:t> Dan </a:t>
            </a:r>
            <a:r>
              <a:rPr lang="en-US" altLang="en-US" b="1" dirty="0" err="1" smtClean="0">
                <a:solidFill>
                  <a:srgbClr val="000000"/>
                </a:solidFill>
                <a:latin typeface="Bookman Old Style" pitchFamily="18" charset="0"/>
                <a:ea typeface="Gulim" panose="020B0600000101010101" pitchFamily="34" charset="-127"/>
                <a:cs typeface="Arial" panose="020B0604020202020204" pitchFamily="34" charset="0"/>
              </a:rPr>
              <a:t>Hubal</a:t>
            </a:r>
            <a:r>
              <a:rPr lang="en-US" altLang="en-US" b="1" dirty="0" smtClean="0">
                <a:solidFill>
                  <a:srgbClr val="000000"/>
                </a:solidFill>
                <a:latin typeface="Bookman Old Style" pitchFamily="18" charset="0"/>
                <a:ea typeface="Gulim" panose="020B0600000101010101" pitchFamily="34" charset="-127"/>
                <a:cs typeface="Arial" panose="020B0604020202020204" pitchFamily="34" charset="0"/>
              </a:rPr>
              <a:t> </a:t>
            </a:r>
            <a:endParaRPr lang="en-US" altLang="en-US" b="1" dirty="0">
              <a:solidFill>
                <a:srgbClr val="000000"/>
              </a:solidFill>
              <a:latin typeface="Bookman Old Style" pitchFamily="18" charset="0"/>
              <a:ea typeface="Gulim" panose="020B0600000101010101" pitchFamily="34" charset="-127"/>
              <a:cs typeface="Arial" panose="020B0604020202020204" pitchFamily="34" charset="0"/>
            </a:endParaRPr>
          </a:p>
        </p:txBody>
      </p:sp>
      <p:sp>
        <p:nvSpPr>
          <p:cNvPr id="9" name="Rounded Rectangle 8"/>
          <p:cNvSpPr/>
          <p:nvPr/>
        </p:nvSpPr>
        <p:spPr>
          <a:xfrm>
            <a:off x="3" y="4927975"/>
            <a:ext cx="3915275" cy="1066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t"/>
          <a:lstStyle/>
          <a:p>
            <a:pPr algn="ctr">
              <a:lnSpc>
                <a:spcPct val="100000"/>
              </a:lnSpc>
              <a:spcBef>
                <a:spcPct val="0"/>
              </a:spcBef>
              <a:buNone/>
            </a:pPr>
            <a:r>
              <a:rPr lang="en-US" altLang="en-US" b="1" i="1" u="sng" dirty="0" err="1" smtClean="0">
                <a:solidFill>
                  <a:srgbClr val="000000"/>
                </a:solidFill>
                <a:latin typeface="Bookman Old Style" pitchFamily="18" charset="0"/>
                <a:ea typeface="Gulim" panose="020B0600000101010101" pitchFamily="34" charset="-127"/>
                <a:cs typeface="Arial" panose="020B0604020202020204" pitchFamily="34" charset="0"/>
              </a:rPr>
              <a:t>Disampaikan</a:t>
            </a:r>
            <a:r>
              <a:rPr lang="en-US" altLang="en-US" b="1" i="1" u="sng" dirty="0" smtClean="0">
                <a:solidFill>
                  <a:srgbClr val="000000"/>
                </a:solidFill>
                <a:latin typeface="Bookman Old Style" pitchFamily="18" charset="0"/>
                <a:ea typeface="Gulim" panose="020B0600000101010101" pitchFamily="34" charset="-127"/>
                <a:cs typeface="Arial" panose="020B0604020202020204" pitchFamily="34" charset="0"/>
              </a:rPr>
              <a:t> </a:t>
            </a:r>
            <a:r>
              <a:rPr lang="en-US" altLang="en-US" b="1" i="1" u="sng" dirty="0" err="1" smtClean="0">
                <a:solidFill>
                  <a:srgbClr val="000000"/>
                </a:solidFill>
                <a:latin typeface="Bookman Old Style" pitchFamily="18" charset="0"/>
                <a:ea typeface="Gulim" panose="020B0600000101010101" pitchFamily="34" charset="-127"/>
                <a:cs typeface="Arial" panose="020B0604020202020204" pitchFamily="34" charset="0"/>
              </a:rPr>
              <a:t>Oleh</a:t>
            </a:r>
            <a:r>
              <a:rPr lang="en-US" altLang="en-US" b="1" i="1" u="sng" dirty="0" smtClean="0">
                <a:solidFill>
                  <a:srgbClr val="000000"/>
                </a:solidFill>
                <a:latin typeface="Bookman Old Style" pitchFamily="18" charset="0"/>
                <a:ea typeface="Gulim" panose="020B0600000101010101" pitchFamily="34" charset="-127"/>
                <a:cs typeface="Arial" panose="020B0604020202020204" pitchFamily="34" charset="0"/>
              </a:rPr>
              <a:t> :</a:t>
            </a:r>
          </a:p>
          <a:p>
            <a:pPr algn="ctr">
              <a:lnSpc>
                <a:spcPct val="100000"/>
              </a:lnSpc>
              <a:spcBef>
                <a:spcPct val="0"/>
              </a:spcBef>
              <a:buNone/>
            </a:pPr>
            <a:endParaRPr lang="en-US" altLang="en-US" b="1" i="1" u="sng" dirty="0" smtClean="0">
              <a:solidFill>
                <a:srgbClr val="000000"/>
              </a:solidFill>
              <a:latin typeface="Bookman Old Style" pitchFamily="18" charset="0"/>
              <a:ea typeface="Gulim" panose="020B0600000101010101" pitchFamily="34" charset="-127"/>
              <a:cs typeface="Arial" panose="020B0604020202020204" pitchFamily="34" charset="0"/>
            </a:endParaRPr>
          </a:p>
          <a:p>
            <a:pPr algn="ctr">
              <a:spcBef>
                <a:spcPct val="0"/>
              </a:spcBef>
            </a:pPr>
            <a:r>
              <a:rPr lang="en-US" altLang="en-US" b="1" u="sng" dirty="0" smtClean="0">
                <a:solidFill>
                  <a:srgbClr val="000000"/>
                </a:solidFill>
                <a:latin typeface="Bookman Old Style" pitchFamily="18" charset="0"/>
                <a:ea typeface="Gulim" panose="020B0600000101010101" pitchFamily="34" charset="-127"/>
                <a:cs typeface="Arial" panose="020B0604020202020204" pitchFamily="34" charset="0"/>
              </a:rPr>
              <a:t>SUPRIATMO LUMUAN</a:t>
            </a:r>
          </a:p>
          <a:p>
            <a:pPr algn="ctr">
              <a:lnSpc>
                <a:spcPct val="100000"/>
              </a:lnSpc>
              <a:spcBef>
                <a:spcPct val="0"/>
              </a:spcBef>
              <a:buNone/>
            </a:pPr>
            <a:endParaRPr lang="en-US" altLang="en-US" b="1" i="1" dirty="0">
              <a:solidFill>
                <a:srgbClr val="000000"/>
              </a:solidFill>
              <a:latin typeface="Bookman Old Style" pitchFamily="18" charset="0"/>
              <a:ea typeface="Gulim" panose="020B0600000101010101" pitchFamily="34" charset="-127"/>
              <a:cs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4331" t="11217" r="33264" b="35143"/>
          <a:stretch/>
        </p:blipFill>
        <p:spPr>
          <a:xfrm>
            <a:off x="1123951" y="3367881"/>
            <a:ext cx="1428750" cy="13425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smtClean="0"/>
              <a:t>Non </a:t>
            </a:r>
            <a:r>
              <a:rPr lang="en-US" b="1" dirty="0" err="1" smtClean="0"/>
              <a:t>Tahapan</a:t>
            </a:r>
            <a:r>
              <a:rPr lang="en-US" b="1" dirty="0" smtClean="0"/>
              <a:t> </a:t>
            </a:r>
            <a:r>
              <a:rPr lang="en-US" b="1" dirty="0" err="1" smtClean="0"/>
              <a:t>Pengawasan</a:t>
            </a:r>
            <a:r>
              <a:rPr lang="en-US" b="1" dirty="0" smtClean="0"/>
              <a:t> ASN</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221321414"/>
              </p:ext>
            </p:extLst>
          </p:nvPr>
        </p:nvGraphicFramePr>
        <p:xfrm>
          <a:off x="5391150" y="2682081"/>
          <a:ext cx="5086350" cy="4663282"/>
        </p:xfrm>
        <a:graphic>
          <a:graphicData uri="http://schemas.openxmlformats.org/drawingml/2006/table">
            <a:tbl>
              <a:tblPr firstRow="1" bandRow="1">
                <a:tableStyleId>{5C22544A-7EE6-4342-B048-85BDC9FD1C3A}</a:tableStyleId>
              </a:tblPr>
              <a:tblGrid>
                <a:gridCol w="5086350"/>
              </a:tblGrid>
              <a:tr h="46632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GB" sz="24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GB" sz="24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GB" sz="24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GB" sz="2400" b="1" kern="1200" dirty="0" smtClean="0">
                          <a:solidFill>
                            <a:schemeClr val="tx1"/>
                          </a:solidFill>
                          <a:latin typeface="+mn-lt"/>
                          <a:ea typeface="+mn-ea"/>
                          <a:cs typeface="+mn-cs"/>
                        </a:rPr>
                        <a:t>ASN </a:t>
                      </a:r>
                      <a:r>
                        <a:rPr kumimoji="0" lang="en-GB" sz="2400" b="1" kern="1200" dirty="0" err="1" smtClean="0">
                          <a:solidFill>
                            <a:schemeClr val="tx1"/>
                          </a:solidFill>
                          <a:latin typeface="+mn-lt"/>
                          <a:ea typeface="+mn-ea"/>
                          <a:cs typeface="+mn-cs"/>
                        </a:rPr>
                        <a:t>memiliki</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hak</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pilih</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untuk</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menentukan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pilihannya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sehinggan</a:t>
                      </a:r>
                      <a:r>
                        <a:rPr kumimoji="0" lang="en-GB" sz="2400" b="1" kern="1200" dirty="0" smtClean="0">
                          <a:solidFill>
                            <a:schemeClr val="tx1"/>
                          </a:solidFill>
                          <a:latin typeface="+mn-lt"/>
                          <a:ea typeface="+mn-ea"/>
                          <a:cs typeface="+mn-cs"/>
                        </a:rPr>
                        <a:t> ASN </a:t>
                      </a:r>
                      <a:r>
                        <a:rPr kumimoji="0" lang="en-GB" sz="2400" b="1" kern="1200" dirty="0" err="1" smtClean="0">
                          <a:solidFill>
                            <a:schemeClr val="tx1"/>
                          </a:solidFill>
                          <a:latin typeface="+mn-lt"/>
                          <a:ea typeface="+mn-ea"/>
                          <a:cs typeface="+mn-cs"/>
                        </a:rPr>
                        <a:t>juga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harus</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mengetahui</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Visi-Misi</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Peserta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Pemilu</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untuk</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menambah</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preferensinya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untuk</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menentukan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pilihannya</a:t>
                      </a:r>
                      <a:r>
                        <a:rPr kumimoji="0" lang="en-GB" sz="2400" b="1" kern="1200" dirty="0" smtClean="0">
                          <a:solidFill>
                            <a:schemeClr val="tx1"/>
                          </a:solidFill>
                          <a:latin typeface="+mn-lt"/>
                          <a:ea typeface="+mn-ea"/>
                          <a:cs typeface="+mn-cs"/>
                        </a:rPr>
                        <a:t>.</a:t>
                      </a:r>
                      <a:endParaRPr lang="en-US" sz="2400" dirty="0">
                        <a:ln>
                          <a:solidFill>
                            <a:schemeClr val="bg2">
                              <a:lumMod val="50000"/>
                            </a:schemeClr>
                          </a:solidFill>
                        </a:ln>
                        <a:solidFill>
                          <a:srgbClr val="FFC000"/>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graphicFrame>
        <p:nvGraphicFramePr>
          <p:cNvPr id="10" name="Table 9"/>
          <p:cNvGraphicFramePr>
            <a:graphicFrameLocks noGrp="1"/>
          </p:cNvGraphicFramePr>
          <p:nvPr/>
        </p:nvGraphicFramePr>
        <p:xfrm>
          <a:off x="0" y="2682081"/>
          <a:ext cx="5162550" cy="4663282"/>
        </p:xfrm>
        <a:graphic>
          <a:graphicData uri="http://schemas.openxmlformats.org/drawingml/2006/table">
            <a:tbl>
              <a:tblPr firstRow="1" bandRow="1">
                <a:tableStyleId>{5C22544A-7EE6-4342-B048-85BDC9FD1C3A}</a:tableStyleId>
              </a:tblPr>
              <a:tblGrid>
                <a:gridCol w="5162550"/>
              </a:tblGrid>
              <a:tr h="4663282">
                <a:tc>
                  <a:txBody>
                    <a:bodyPr/>
                    <a:lstStyle/>
                    <a:p>
                      <a:endParaRPr lang="en-US" dirty="0">
                        <a:ln>
                          <a:solidFill>
                            <a:schemeClr val="bg2">
                              <a:lumMod val="50000"/>
                            </a:schemeClr>
                          </a:solidFill>
                        </a:ln>
                        <a:solidFill>
                          <a:srgbClr val="FFC000"/>
                        </a:solidFill>
                      </a:endParaRPr>
                    </a:p>
                  </a:txBody>
                  <a:tcPr>
                    <a:solidFill>
                      <a:schemeClr val="bg1">
                        <a:lumMod val="85000"/>
                      </a:schemeClr>
                    </a:solidFill>
                  </a:tcPr>
                </a:tc>
              </a:tr>
            </a:tbl>
          </a:graphicData>
        </a:graphic>
      </p:graphicFrame>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73355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br>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8" name="Chart 17"/>
          <p:cNvGraphicFramePr/>
          <p:nvPr/>
        </p:nvGraphicFramePr>
        <p:xfrm>
          <a:off x="0" y="3291681"/>
          <a:ext cx="5162550" cy="358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smtClean="0"/>
              <a:t>Non </a:t>
            </a:r>
            <a:r>
              <a:rPr lang="en-US" b="1" dirty="0" err="1" smtClean="0"/>
              <a:t>Tahapan</a:t>
            </a:r>
            <a:r>
              <a:rPr lang="en-US" b="1" dirty="0" smtClean="0"/>
              <a:t> </a:t>
            </a:r>
            <a:r>
              <a:rPr lang="en-US" b="1" dirty="0" err="1" smtClean="0"/>
              <a:t>Pengawasan</a:t>
            </a:r>
            <a:r>
              <a:rPr lang="en-US" b="1" dirty="0" smtClean="0"/>
              <a:t> </a:t>
            </a:r>
            <a:r>
              <a:rPr lang="en-US" b="1" dirty="0" err="1" smtClean="0"/>
              <a:t>Politik</a:t>
            </a:r>
            <a:r>
              <a:rPr lang="en-US" b="1" dirty="0" smtClean="0"/>
              <a:t> </a:t>
            </a:r>
            <a:r>
              <a:rPr lang="en-US" b="1" dirty="0" err="1" smtClean="0"/>
              <a:t>Uang</a:t>
            </a:r>
            <a:r>
              <a:rPr lang="en-US" b="1" dirty="0" smtClean="0"/>
              <a:t> </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4223753496"/>
              </p:ext>
            </p:extLst>
          </p:nvPr>
        </p:nvGraphicFramePr>
        <p:xfrm>
          <a:off x="5238750" y="2682081"/>
          <a:ext cx="5238750" cy="4663282"/>
        </p:xfrm>
        <a:graphic>
          <a:graphicData uri="http://schemas.openxmlformats.org/drawingml/2006/table">
            <a:tbl>
              <a:tblPr firstRow="1" bandRow="1">
                <a:tableStyleId>{5C22544A-7EE6-4342-B048-85BDC9FD1C3A}</a:tableStyleId>
              </a:tblPr>
              <a:tblGrid>
                <a:gridCol w="5238750"/>
              </a:tblGrid>
              <a:tr h="4663282">
                <a:tc>
                  <a:txBody>
                    <a:bodyPr/>
                    <a:lstStyle/>
                    <a:p>
                      <a:pPr marL="514350" marR="0" indent="-51435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1" kern="1200" baseline="0" dirty="0" smtClean="0">
                        <a:solidFill>
                          <a:schemeClr val="tx1"/>
                        </a:solidFill>
                        <a:latin typeface="+mn-lt"/>
                        <a:ea typeface="+mn-ea"/>
                        <a:cs typeface="+mn-cs"/>
                      </a:endParaRPr>
                    </a:p>
                    <a:p>
                      <a:pPr marL="514350" marR="0" indent="-514350" algn="just" defTabSz="914400" rtl="0" eaLnBrk="1" fontAlgn="auto" latinLnBrk="0" hangingPunct="1">
                        <a:lnSpc>
                          <a:spcPct val="100000"/>
                        </a:lnSpc>
                        <a:spcBef>
                          <a:spcPts val="0"/>
                        </a:spcBef>
                        <a:spcAft>
                          <a:spcPts val="0"/>
                        </a:spcAft>
                        <a:buClrTx/>
                        <a:buSzPct val="80000"/>
                        <a:buFont typeface="+mj-lt"/>
                        <a:buAutoNum type="arabicPeriod"/>
                        <a:tabLst/>
                        <a:defRPr/>
                      </a:pPr>
                      <a:r>
                        <a:rPr kumimoji="0" lang="en-US" sz="2400" b="1" kern="1200" baseline="0" dirty="0" err="1" smtClean="0">
                          <a:solidFill>
                            <a:schemeClr val="tx1"/>
                          </a:solidFill>
                          <a:latin typeface="+mn-lt"/>
                          <a:ea typeface="+mn-ea"/>
                          <a:cs typeface="+mn-cs"/>
                        </a:rPr>
                        <a:t>Lemahnya</a:t>
                      </a:r>
                      <a:r>
                        <a:rPr kumimoji="0" lang="en-US" sz="2400" b="1" kern="1200" baseline="0" dirty="0" smtClean="0">
                          <a:solidFill>
                            <a:schemeClr val="tx1"/>
                          </a:solidFill>
                          <a:latin typeface="+mn-lt"/>
                          <a:ea typeface="+mn-ea"/>
                          <a:cs typeface="+mn-cs"/>
                        </a:rPr>
                        <a:t> proses </a:t>
                      </a:r>
                      <a:r>
                        <a:rPr kumimoji="0" lang="en-US" sz="2400" b="1" kern="1200" baseline="0" dirty="0" err="1" smtClean="0">
                          <a:solidFill>
                            <a:schemeClr val="tx1"/>
                          </a:solidFill>
                          <a:latin typeface="+mn-lt"/>
                          <a:ea typeface="+mn-ea"/>
                          <a:cs typeface="+mn-cs"/>
                        </a:rPr>
                        <a:t>penindakan</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karena</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lemahnya</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Gakkumdu</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dalam</a:t>
                      </a:r>
                      <a:r>
                        <a:rPr kumimoji="0" lang="en-US" sz="2400" b="1" kern="1200" baseline="0" dirty="0" smtClean="0">
                          <a:solidFill>
                            <a:schemeClr val="tx1"/>
                          </a:solidFill>
                          <a:latin typeface="+mn-lt"/>
                          <a:ea typeface="+mn-ea"/>
                          <a:cs typeface="+mn-cs"/>
                        </a:rPr>
                        <a:t> </a:t>
                      </a:r>
                      <a:r>
                        <a:rPr kumimoji="0" lang="en-US" sz="2400" b="1" kern="1200" baseline="0" dirty="0" smtClean="0">
                          <a:solidFill>
                            <a:schemeClr val="tx1"/>
                          </a:solidFill>
                          <a:latin typeface="+mn-lt"/>
                          <a:ea typeface="+mn-ea"/>
                          <a:cs typeface="+mn-cs"/>
                        </a:rPr>
                        <a:t>proses </a:t>
                      </a:r>
                      <a:r>
                        <a:rPr kumimoji="0" lang="en-US" sz="2400" b="1" kern="1200" baseline="0" dirty="0" err="1" smtClean="0">
                          <a:solidFill>
                            <a:schemeClr val="tx1"/>
                          </a:solidFill>
                          <a:latin typeface="+mn-lt"/>
                          <a:ea typeface="+mn-ea"/>
                          <a:cs typeface="+mn-cs"/>
                        </a:rPr>
                        <a:t>penindakan</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dan</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sebaiknya</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Gakkumdu</a:t>
                      </a:r>
                      <a:r>
                        <a:rPr kumimoji="0" lang="en-US" sz="2400" b="1" kern="1200" baseline="0" dirty="0" smtClean="0">
                          <a:solidFill>
                            <a:schemeClr val="tx1"/>
                          </a:solidFill>
                          <a:latin typeface="+mn-lt"/>
                          <a:ea typeface="+mn-ea"/>
                          <a:cs typeface="+mn-cs"/>
                        </a:rPr>
                        <a:t> di </a:t>
                      </a:r>
                      <a:r>
                        <a:rPr kumimoji="0" lang="en-US" sz="2400" b="1" kern="1200" baseline="0" dirty="0" err="1" smtClean="0">
                          <a:solidFill>
                            <a:schemeClr val="tx1"/>
                          </a:solidFill>
                          <a:latin typeface="+mn-lt"/>
                          <a:ea typeface="+mn-ea"/>
                          <a:cs typeface="+mn-cs"/>
                        </a:rPr>
                        <a:t>bubarkan</a:t>
                      </a:r>
                      <a:r>
                        <a:rPr kumimoji="0" lang="en-US" sz="2400" b="1" kern="1200" baseline="0" dirty="0" smtClean="0">
                          <a:solidFill>
                            <a:schemeClr val="tx1"/>
                          </a:solidFill>
                          <a:latin typeface="+mn-lt"/>
                          <a:ea typeface="+mn-ea"/>
                          <a:cs typeface="+mn-cs"/>
                        </a:rPr>
                        <a:t> </a:t>
                      </a:r>
                      <a:r>
                        <a:rPr kumimoji="0" lang="en-US" sz="2400" b="1" kern="1200" baseline="0" dirty="0" err="1" smtClean="0">
                          <a:solidFill>
                            <a:schemeClr val="tx1"/>
                          </a:solidFill>
                          <a:latin typeface="+mn-lt"/>
                          <a:ea typeface="+mn-ea"/>
                          <a:cs typeface="+mn-cs"/>
                        </a:rPr>
                        <a:t>saja</a:t>
                      </a:r>
                      <a:r>
                        <a:rPr kumimoji="0" lang="en-US" sz="2400" b="1" kern="1200" baseline="0" dirty="0" smtClean="0">
                          <a:solidFill>
                            <a:schemeClr val="tx1"/>
                          </a:solidFill>
                          <a:latin typeface="+mn-lt"/>
                          <a:ea typeface="+mn-ea"/>
                          <a:cs typeface="+mn-cs"/>
                        </a:rPr>
                        <a:t>.</a:t>
                      </a:r>
                    </a:p>
                    <a:p>
                      <a:pPr marL="514350" marR="0" indent="-514350" algn="just" defTabSz="914400" rtl="0" eaLnBrk="1" fontAlgn="auto" latinLnBrk="0" hangingPunct="1">
                        <a:lnSpc>
                          <a:spcPct val="100000"/>
                        </a:lnSpc>
                        <a:spcBef>
                          <a:spcPts val="0"/>
                        </a:spcBef>
                        <a:spcAft>
                          <a:spcPts val="0"/>
                        </a:spcAft>
                        <a:buClrTx/>
                        <a:buSzPct val="80000"/>
                        <a:buFont typeface="+mj-lt"/>
                        <a:buAutoNum type="arabicPeriod"/>
                        <a:tabLst/>
                        <a:defRPr/>
                      </a:pPr>
                      <a:r>
                        <a:rPr kumimoji="0" lang="en-US" sz="2400" b="1" kern="1200" baseline="0" dirty="0" smtClean="0">
                          <a:solidFill>
                            <a:schemeClr val="tx1"/>
                          </a:solidFill>
                          <a:latin typeface="+mn-lt"/>
                          <a:ea typeface="+mn-ea"/>
                          <a:cs typeface="+mn-cs"/>
                        </a:rPr>
                        <a:t>K</a:t>
                      </a:r>
                      <a:r>
                        <a:rPr kumimoji="0" lang="id-ID" sz="2400" b="1" kern="1200" dirty="0" smtClean="0">
                          <a:solidFill>
                            <a:schemeClr val="tx1"/>
                          </a:solidFill>
                          <a:latin typeface="+mn-lt"/>
                          <a:ea typeface="+mn-ea"/>
                          <a:cs typeface="+mn-cs"/>
                        </a:rPr>
                        <a:t>elemahan regulati</a:t>
                      </a:r>
                      <a:r>
                        <a:rPr kumimoji="0" lang="en-US" sz="2400" b="1" kern="1200" dirty="0" smtClean="0">
                          <a:solidFill>
                            <a:schemeClr val="tx1"/>
                          </a:solidFill>
                          <a:latin typeface="+mn-lt"/>
                          <a:ea typeface="+mn-ea"/>
                          <a:cs typeface="+mn-cs"/>
                        </a:rPr>
                        <a:t>f</a:t>
                      </a:r>
                      <a:r>
                        <a:rPr kumimoji="0" lang="id-ID" sz="2400" b="1" kern="1200" dirty="0" smtClean="0">
                          <a:solidFill>
                            <a:schemeClr val="tx1"/>
                          </a:solidFill>
                          <a:latin typeface="+mn-lt"/>
                          <a:ea typeface="+mn-ea"/>
                          <a:cs typeface="+mn-cs"/>
                        </a:rPr>
                        <a:t> yang sangat lemah dalam </a:t>
                      </a:r>
                      <a:r>
                        <a:rPr kumimoji="0" lang="en-US" sz="2400" b="1" kern="1200" dirty="0" smtClean="0">
                          <a:solidFill>
                            <a:schemeClr val="tx1"/>
                          </a:solidFill>
                          <a:latin typeface="+mn-lt"/>
                          <a:ea typeface="+mn-ea"/>
                          <a:cs typeface="+mn-cs"/>
                        </a:rPr>
                        <a:t>m</a:t>
                      </a:r>
                      <a:r>
                        <a:rPr kumimoji="0" lang="id-ID" sz="2400" b="1" kern="1200" dirty="0" smtClean="0">
                          <a:solidFill>
                            <a:schemeClr val="tx1"/>
                          </a:solidFill>
                          <a:latin typeface="+mn-lt"/>
                          <a:ea typeface="+mn-ea"/>
                          <a:cs typeface="+mn-cs"/>
                        </a:rPr>
                        <a:t>enjerat pelaku politik uang</a:t>
                      </a:r>
                      <a:r>
                        <a:rPr kumimoji="0" lang="en-US" sz="2400" b="1" kern="1200" dirty="0" smtClean="0">
                          <a:solidFill>
                            <a:schemeClr val="tx1"/>
                          </a:solidFill>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dirty="0">
                        <a:ln>
                          <a:solidFill>
                            <a:schemeClr val="bg2">
                              <a:lumMod val="50000"/>
                            </a:schemeClr>
                          </a:solidFill>
                        </a:ln>
                        <a:solidFill>
                          <a:srgbClr val="FFC000"/>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graphicFrame>
        <p:nvGraphicFramePr>
          <p:cNvPr id="10" name="Table 9"/>
          <p:cNvGraphicFramePr>
            <a:graphicFrameLocks noGrp="1"/>
          </p:cNvGraphicFramePr>
          <p:nvPr/>
        </p:nvGraphicFramePr>
        <p:xfrm>
          <a:off x="0" y="2682081"/>
          <a:ext cx="5162550" cy="4663282"/>
        </p:xfrm>
        <a:graphic>
          <a:graphicData uri="http://schemas.openxmlformats.org/drawingml/2006/table">
            <a:tbl>
              <a:tblPr firstRow="1" bandRow="1">
                <a:tableStyleId>{5C22544A-7EE6-4342-B048-85BDC9FD1C3A}</a:tableStyleId>
              </a:tblPr>
              <a:tblGrid>
                <a:gridCol w="5162550"/>
              </a:tblGrid>
              <a:tr h="4663282">
                <a:tc>
                  <a:txBody>
                    <a:bodyPr/>
                    <a:lstStyle/>
                    <a:p>
                      <a:endParaRPr lang="en-US" dirty="0">
                        <a:ln>
                          <a:solidFill>
                            <a:schemeClr val="bg2">
                              <a:lumMod val="50000"/>
                            </a:schemeClr>
                          </a:solidFill>
                        </a:ln>
                        <a:solidFill>
                          <a:srgbClr val="FFC000"/>
                        </a:solidFill>
                      </a:endParaRPr>
                    </a:p>
                  </a:txBody>
                  <a:tcPr>
                    <a:solidFill>
                      <a:schemeClr val="bg1">
                        <a:lumMod val="85000"/>
                      </a:schemeClr>
                    </a:solidFill>
                  </a:tcPr>
                </a:tc>
              </a:tr>
            </a:tbl>
          </a:graphicData>
        </a:graphic>
      </p:graphicFrame>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5334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br>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21" name="Chart 20"/>
          <p:cNvGraphicFramePr/>
          <p:nvPr/>
        </p:nvGraphicFramePr>
        <p:xfrm>
          <a:off x="0" y="3672681"/>
          <a:ext cx="516255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smtClean="0"/>
              <a:t>Non </a:t>
            </a:r>
            <a:r>
              <a:rPr lang="en-US" b="1" dirty="0" err="1" smtClean="0"/>
              <a:t>Tahapan</a:t>
            </a:r>
            <a:r>
              <a:rPr lang="en-US" b="1" dirty="0" smtClean="0"/>
              <a:t> </a:t>
            </a:r>
            <a:r>
              <a:rPr lang="en-US" b="1" dirty="0" err="1" smtClean="0"/>
              <a:t>Pengawasan</a:t>
            </a:r>
            <a:r>
              <a:rPr lang="en-US" b="1" dirty="0" smtClean="0"/>
              <a:t> </a:t>
            </a:r>
            <a:r>
              <a:rPr lang="en-US" b="1" dirty="0" err="1" smtClean="0"/>
              <a:t>Politisasi</a:t>
            </a:r>
            <a:r>
              <a:rPr lang="en-US" b="1" dirty="0" smtClean="0"/>
              <a:t> Sara</a:t>
            </a:r>
            <a:endParaRPr lang="en-US" b="1" dirty="0"/>
          </a:p>
        </p:txBody>
      </p:sp>
      <p:graphicFrame>
        <p:nvGraphicFramePr>
          <p:cNvPr id="6" name="Table 5"/>
          <p:cNvGraphicFramePr>
            <a:graphicFrameLocks noGrp="1"/>
          </p:cNvGraphicFramePr>
          <p:nvPr/>
        </p:nvGraphicFramePr>
        <p:xfrm>
          <a:off x="5238750" y="2682081"/>
          <a:ext cx="5238750" cy="4663440"/>
        </p:xfrm>
        <a:graphic>
          <a:graphicData uri="http://schemas.openxmlformats.org/drawingml/2006/table">
            <a:tbl>
              <a:tblPr firstRow="1" bandRow="1">
                <a:tableStyleId>{5C22544A-7EE6-4342-B048-85BDC9FD1C3A}</a:tableStyleId>
              </a:tblPr>
              <a:tblGrid>
                <a:gridCol w="5238750"/>
              </a:tblGrid>
              <a:tr h="46632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id-ID" sz="2000" b="1" kern="1200" dirty="0" smtClean="0">
                          <a:solidFill>
                            <a:schemeClr val="tx1"/>
                          </a:solidFill>
                          <a:latin typeface="+mn-lt"/>
                          <a:ea typeface="+mn-ea"/>
                          <a:cs typeface="+mn-cs"/>
                        </a:rPr>
                        <a:t>Pengawasan issue sara atau Politisasi Sara menjadi bagian yang penting dalam memastikan proses kontestasi Pemilihan Umum berjalan dengan baik tanpa adanya Politisasi Sara. Issue sara baik itu soal agama, suku dan ras sering dijadikan sebagai alat kampanye untuk merebut electoral public dalam setiap kontestasi. Bawaslu Kabupaten Banggai Kepulauan berkewajiban bukan hany</a:t>
                      </a:r>
                      <a:r>
                        <a:rPr kumimoji="0" lang="en-US" sz="2000" b="1" kern="1200" dirty="0" smtClean="0">
                          <a:solidFill>
                            <a:schemeClr val="tx1"/>
                          </a:solidFill>
                          <a:latin typeface="+mn-lt"/>
                          <a:ea typeface="+mn-ea"/>
                          <a:cs typeface="+mn-cs"/>
                        </a:rPr>
                        <a:t>a</a:t>
                      </a:r>
                      <a:r>
                        <a:rPr kumimoji="0" lang="id-ID" sz="2000" b="1" kern="1200" dirty="0" smtClean="0">
                          <a:solidFill>
                            <a:schemeClr val="tx1"/>
                          </a:solidFill>
                          <a:latin typeface="+mn-lt"/>
                          <a:ea typeface="+mn-ea"/>
                          <a:cs typeface="+mn-cs"/>
                        </a:rPr>
                        <a:t> melakukan penindakan jika terjadi pelanggaran soal Politisasi Sara namun yang jauh lebih baik dan mulia adalah melakukan pencegahan terhadap politisasi sara dalam setiap aktivitas Kampanye Peserta Pemilu di Kabupaten Banggai Kepulauan</a:t>
                      </a:r>
                      <a:r>
                        <a:rPr kumimoji="0" lang="en-US" sz="2000" b="1" kern="1200" dirty="0" smtClean="0">
                          <a:solidFill>
                            <a:schemeClr val="tx1"/>
                          </a:solidFill>
                          <a:latin typeface="+mn-lt"/>
                          <a:ea typeface="+mn-ea"/>
                          <a:cs typeface="+mn-cs"/>
                        </a:rPr>
                        <a:t>.</a:t>
                      </a:r>
                      <a:endParaRPr lang="en-US" sz="2000" dirty="0">
                        <a:ln>
                          <a:solidFill>
                            <a:schemeClr val="bg2">
                              <a:lumMod val="50000"/>
                            </a:schemeClr>
                          </a:solidFill>
                        </a:ln>
                        <a:solidFill>
                          <a:schemeClr val="tx1"/>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5334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br>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pic>
        <p:nvPicPr>
          <p:cNvPr id="21" name="Picture 20" descr="D:\DATA PILEG 2019\DOKUMENTASI\DEKLARASI\IMG_6498.JPG"/>
          <p:cNvPicPr/>
          <p:nvPr/>
        </p:nvPicPr>
        <p:blipFill>
          <a:blip r:embed="rId3" cstate="print"/>
          <a:srcRect t="16575" b="-400"/>
          <a:stretch>
            <a:fillRect/>
          </a:stretch>
        </p:blipFill>
        <p:spPr bwMode="auto">
          <a:xfrm>
            <a:off x="0" y="2682081"/>
            <a:ext cx="5162550" cy="46632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Pengawasan</a:t>
            </a:r>
            <a:r>
              <a:rPr lang="en-US" b="1" dirty="0" smtClean="0"/>
              <a:t> </a:t>
            </a:r>
            <a:endParaRPr lang="en-US" b="1" dirty="0"/>
          </a:p>
        </p:txBody>
      </p:sp>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Pencegahan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Penindakan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5334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KESIMPULAN HASIL PENGAWASAN PEMILU 2019 </a:t>
            </a:r>
            <a:endParaRPr lang="en-US" sz="24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sp>
        <p:nvSpPr>
          <p:cNvPr id="15" name="Rectangle 14"/>
          <p:cNvSpPr/>
          <p:nvPr/>
        </p:nvSpPr>
        <p:spPr>
          <a:xfrm>
            <a:off x="0" y="2758281"/>
            <a:ext cx="5162550" cy="458708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14950" y="2758281"/>
            <a:ext cx="5162550" cy="458708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p:cNvGraphicFramePr/>
          <p:nvPr/>
        </p:nvGraphicFramePr>
        <p:xfrm>
          <a:off x="5391150" y="3215481"/>
          <a:ext cx="5086350" cy="4129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3801335794"/>
              </p:ext>
            </p:extLst>
          </p:nvPr>
        </p:nvGraphicFramePr>
        <p:xfrm>
          <a:off x="0" y="2758281"/>
          <a:ext cx="5086350" cy="45870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0477500" cy="1081881"/>
          </a:xfrm>
          <a:prstGeom prst="rect">
            <a:avLst/>
          </a:prstGeom>
        </p:spPr>
        <p:style>
          <a:lnRef idx="3">
            <a:schemeClr val="lt1"/>
          </a:lnRef>
          <a:fillRef idx="1">
            <a:schemeClr val="accent1"/>
          </a:fillRef>
          <a:effectRef idx="1">
            <a:schemeClr val="accent1"/>
          </a:effectRef>
          <a:fontRef idx="minor">
            <a:schemeClr val="lt1"/>
          </a:fontRef>
        </p:style>
        <p:txBody>
          <a:bodyPr vert="horz" lIns="101794" tIns="50896" rIns="101794" bIns="50896"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Bookman Old Style" pitchFamily="18" charset="0"/>
                <a:ea typeface="+mn-ea"/>
                <a:cs typeface="+mn-cs"/>
              </a:rPr>
              <a:t>REKOMENDASI</a:t>
            </a:r>
            <a:r>
              <a:rPr kumimoji="0" lang="en-US" sz="2400" b="1" i="0" u="none" strike="noStrike" kern="1200" cap="none" spc="0" normalizeH="0" noProof="0" dirty="0" smtClean="0">
                <a:ln w="1905"/>
                <a:solidFill>
                  <a:sysClr val="windowText" lastClr="000000"/>
                </a:solidFill>
                <a:effectLst>
                  <a:innerShdw blurRad="69850" dist="43180" dir="5400000">
                    <a:srgbClr val="000000">
                      <a:alpha val="65000"/>
                    </a:srgbClr>
                  </a:innerShdw>
                </a:effectLst>
                <a:uLnTx/>
                <a:uFillTx/>
                <a:latin typeface="Bookman Old Style" pitchFamily="18" charset="0"/>
                <a:ea typeface="+mn-ea"/>
                <a:cs typeface="+mn-cs"/>
              </a:rPr>
              <a:t> </a:t>
            </a:r>
            <a:endParaRPr kumimoji="0" lang="en-US" sz="24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Bookman Old Style" pitchFamily="18" charset="0"/>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sp>
        <p:nvSpPr>
          <p:cNvPr id="7" name="Rectangle 6"/>
          <p:cNvSpPr/>
          <p:nvPr/>
        </p:nvSpPr>
        <p:spPr>
          <a:xfrm>
            <a:off x="0" y="1158081"/>
            <a:ext cx="10477500" cy="655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0" y="1310481"/>
            <a:ext cx="10477500" cy="6295400"/>
          </a:xfrm>
        </p:spPr>
        <p:txBody>
          <a:bodyPr>
            <a:normAutofit/>
          </a:bodyPr>
          <a:lstStyle/>
          <a:p>
            <a:pPr marL="742950" lvl="0" indent="-742950" algn="just">
              <a:buNone/>
            </a:pPr>
            <a:r>
              <a:rPr lang="en-US" sz="2800" dirty="0" smtClean="0">
                <a:solidFill>
                  <a:schemeClr val="tx1"/>
                </a:solidFill>
              </a:rPr>
              <a:t>	</a:t>
            </a:r>
          </a:p>
          <a:p>
            <a:pPr marL="742950" lvl="0" indent="-742950" algn="just">
              <a:buNone/>
            </a:pPr>
            <a:endParaRPr lang="en-US" sz="2800" dirty="0" smtClean="0">
              <a:solidFill>
                <a:schemeClr val="tx1"/>
              </a:solidFill>
            </a:endParaRPr>
          </a:p>
          <a:p>
            <a:pPr marL="457200" lvl="0" indent="-457200" algn="just">
              <a:buClrTx/>
              <a:buSzPct val="80000"/>
              <a:buFont typeface="+mj-lt"/>
              <a:buAutoNum type="arabicPeriod"/>
            </a:pPr>
            <a:r>
              <a:rPr lang="en-ID" sz="2000" dirty="0" err="1" smtClean="0">
                <a:solidFill>
                  <a:schemeClr val="tx1"/>
                </a:solidFill>
              </a:rPr>
              <a:t>Mengkaji</a:t>
            </a:r>
            <a:r>
              <a:rPr lang="en-ID" sz="2000" dirty="0" smtClean="0">
                <a:solidFill>
                  <a:schemeClr val="tx1"/>
                </a:solidFill>
              </a:rPr>
              <a:t> </a:t>
            </a:r>
            <a:r>
              <a:rPr lang="en-ID" sz="2000" dirty="0" err="1" smtClean="0">
                <a:solidFill>
                  <a:schemeClr val="tx1"/>
                </a:solidFill>
              </a:rPr>
              <a:t>ulang</a:t>
            </a:r>
            <a:r>
              <a:rPr lang="en-ID" sz="2000" dirty="0" smtClean="0">
                <a:solidFill>
                  <a:schemeClr val="tx1"/>
                </a:solidFill>
              </a:rPr>
              <a:t> </a:t>
            </a:r>
            <a:r>
              <a:rPr lang="en-ID" sz="2000" dirty="0" err="1" smtClean="0">
                <a:solidFill>
                  <a:schemeClr val="tx1"/>
                </a:solidFill>
              </a:rPr>
              <a:t>soal</a:t>
            </a:r>
            <a:r>
              <a:rPr lang="en-ID" sz="2000" dirty="0" smtClean="0">
                <a:solidFill>
                  <a:schemeClr val="tx1"/>
                </a:solidFill>
              </a:rPr>
              <a:t> </a:t>
            </a:r>
            <a:r>
              <a:rPr lang="en-ID" sz="2000" dirty="0" err="1" smtClean="0">
                <a:solidFill>
                  <a:schemeClr val="tx1"/>
                </a:solidFill>
              </a:rPr>
              <a:t>posisi</a:t>
            </a:r>
            <a:r>
              <a:rPr lang="en-ID" sz="2000" dirty="0" smtClean="0">
                <a:solidFill>
                  <a:schemeClr val="tx1"/>
                </a:solidFill>
              </a:rPr>
              <a:t> </a:t>
            </a:r>
            <a:r>
              <a:rPr lang="en-ID" sz="2000" dirty="0" err="1" smtClean="0">
                <a:solidFill>
                  <a:schemeClr val="tx1"/>
                </a:solidFill>
              </a:rPr>
              <a:t>Gakkumdu</a:t>
            </a:r>
            <a:r>
              <a:rPr lang="en-ID" sz="2000" dirty="0" smtClean="0">
                <a:solidFill>
                  <a:schemeClr val="tx1"/>
                </a:solidFill>
              </a:rPr>
              <a:t> </a:t>
            </a:r>
            <a:r>
              <a:rPr lang="en-ID" sz="2000" dirty="0" err="1" smtClean="0">
                <a:solidFill>
                  <a:schemeClr val="tx1"/>
                </a:solidFill>
              </a:rPr>
              <a:t>dalam</a:t>
            </a:r>
            <a:r>
              <a:rPr lang="en-ID" sz="2000" dirty="0" smtClean="0">
                <a:solidFill>
                  <a:schemeClr val="tx1"/>
                </a:solidFill>
              </a:rPr>
              <a:t> </a:t>
            </a:r>
            <a:r>
              <a:rPr lang="en-ID" sz="2000" dirty="0" err="1" smtClean="0">
                <a:solidFill>
                  <a:schemeClr val="tx1"/>
                </a:solidFill>
              </a:rPr>
              <a:t>penanganan</a:t>
            </a:r>
            <a:r>
              <a:rPr lang="en-ID" sz="2000" dirty="0" smtClean="0">
                <a:solidFill>
                  <a:schemeClr val="tx1"/>
                </a:solidFill>
              </a:rPr>
              <a:t> </a:t>
            </a:r>
            <a:r>
              <a:rPr lang="en-ID" sz="2000" dirty="0" err="1" smtClean="0">
                <a:solidFill>
                  <a:schemeClr val="tx1"/>
                </a:solidFill>
              </a:rPr>
              <a:t>tindak</a:t>
            </a:r>
            <a:r>
              <a:rPr lang="en-ID" sz="2000" dirty="0" smtClean="0">
                <a:solidFill>
                  <a:schemeClr val="tx1"/>
                </a:solidFill>
              </a:rPr>
              <a:t> </a:t>
            </a:r>
            <a:r>
              <a:rPr lang="en-ID" sz="2000" dirty="0" err="1">
                <a:solidFill>
                  <a:schemeClr val="tx1"/>
                </a:solidFill>
              </a:rPr>
              <a:t>P</a:t>
            </a:r>
            <a:r>
              <a:rPr lang="en-ID" sz="2000" dirty="0" err="1" smtClean="0">
                <a:solidFill>
                  <a:schemeClr val="tx1"/>
                </a:solidFill>
              </a:rPr>
              <a:t>idana</a:t>
            </a:r>
            <a:r>
              <a:rPr lang="en-ID" sz="2000" dirty="0" smtClean="0">
                <a:solidFill>
                  <a:schemeClr val="tx1"/>
                </a:solidFill>
              </a:rPr>
              <a:t> </a:t>
            </a:r>
            <a:r>
              <a:rPr lang="en-ID" sz="2000" dirty="0" err="1" smtClean="0">
                <a:solidFill>
                  <a:schemeClr val="tx1"/>
                </a:solidFill>
              </a:rPr>
              <a:t>Pemilu</a:t>
            </a:r>
            <a:endParaRPr lang="en-US" sz="2000" dirty="0">
              <a:solidFill>
                <a:schemeClr val="tx1"/>
              </a:solidFill>
            </a:endParaRPr>
          </a:p>
          <a:p>
            <a:pPr marL="457200" lvl="0" indent="-457200" algn="just">
              <a:buClrTx/>
              <a:buSzPct val="80000"/>
              <a:buFont typeface="+mj-lt"/>
              <a:buAutoNum type="arabicPeriod"/>
            </a:pPr>
            <a:r>
              <a:rPr lang="en-US" sz="2000" dirty="0" smtClean="0">
                <a:solidFill>
                  <a:schemeClr val="tx1"/>
                </a:solidFill>
              </a:rPr>
              <a:t>K</a:t>
            </a:r>
            <a:r>
              <a:rPr lang="id-ID" sz="2000" dirty="0" smtClean="0">
                <a:solidFill>
                  <a:schemeClr val="tx1"/>
                </a:solidFill>
              </a:rPr>
              <a:t>elemahan regulati</a:t>
            </a:r>
            <a:r>
              <a:rPr lang="en-US" sz="2000" dirty="0" smtClean="0">
                <a:solidFill>
                  <a:schemeClr val="tx1"/>
                </a:solidFill>
              </a:rPr>
              <a:t>f</a:t>
            </a:r>
            <a:r>
              <a:rPr lang="id-ID" sz="2000" dirty="0" smtClean="0">
                <a:solidFill>
                  <a:schemeClr val="tx1"/>
                </a:solidFill>
              </a:rPr>
              <a:t> </a:t>
            </a:r>
            <a:r>
              <a:rPr lang="id-ID" sz="2000" dirty="0" smtClean="0">
                <a:solidFill>
                  <a:schemeClr val="tx1"/>
                </a:solidFill>
              </a:rPr>
              <a:t> </a:t>
            </a:r>
            <a:r>
              <a:rPr lang="id-ID" sz="2000" dirty="0" smtClean="0">
                <a:solidFill>
                  <a:schemeClr val="tx1"/>
                </a:solidFill>
              </a:rPr>
              <a:t>dalam </a:t>
            </a:r>
            <a:r>
              <a:rPr lang="en-US" sz="2000" dirty="0" smtClean="0">
                <a:solidFill>
                  <a:schemeClr val="tx1"/>
                </a:solidFill>
              </a:rPr>
              <a:t>m</a:t>
            </a:r>
            <a:r>
              <a:rPr lang="id-ID" sz="2000" dirty="0" smtClean="0">
                <a:solidFill>
                  <a:schemeClr val="tx1"/>
                </a:solidFill>
              </a:rPr>
              <a:t>enjerat </a:t>
            </a:r>
            <a:r>
              <a:rPr lang="id-ID" sz="2000" dirty="0" smtClean="0">
                <a:solidFill>
                  <a:schemeClr val="tx1"/>
                </a:solidFill>
              </a:rPr>
              <a:t>pelaku</a:t>
            </a:r>
            <a:r>
              <a:rPr lang="en-ID" sz="2000" dirty="0">
                <a:solidFill>
                  <a:schemeClr val="tx1"/>
                </a:solidFill>
              </a:rPr>
              <a:t> </a:t>
            </a:r>
            <a:r>
              <a:rPr lang="en-ID" sz="2000" dirty="0" err="1" smtClean="0">
                <a:solidFill>
                  <a:schemeClr val="tx1"/>
                </a:solidFill>
              </a:rPr>
              <a:t>Politik</a:t>
            </a:r>
            <a:r>
              <a:rPr lang="en-ID" sz="2000" dirty="0" smtClean="0">
                <a:solidFill>
                  <a:schemeClr val="tx1"/>
                </a:solidFill>
              </a:rPr>
              <a:t> </a:t>
            </a:r>
            <a:r>
              <a:rPr lang="en-ID" sz="2000" dirty="0" err="1" smtClean="0">
                <a:solidFill>
                  <a:schemeClr val="tx1"/>
                </a:solidFill>
              </a:rPr>
              <a:t>uang</a:t>
            </a:r>
            <a:r>
              <a:rPr lang="en-ID" sz="2000" dirty="0" smtClean="0">
                <a:solidFill>
                  <a:schemeClr val="tx1"/>
                </a:solidFill>
              </a:rPr>
              <a:t> </a:t>
            </a:r>
            <a:r>
              <a:rPr lang="en-ID" sz="2000" dirty="0" err="1" smtClean="0">
                <a:solidFill>
                  <a:schemeClr val="tx1"/>
                </a:solidFill>
              </a:rPr>
              <a:t>pasal</a:t>
            </a:r>
            <a:r>
              <a:rPr lang="en-ID" sz="2000" dirty="0" smtClean="0">
                <a:solidFill>
                  <a:schemeClr val="tx1"/>
                </a:solidFill>
              </a:rPr>
              <a:t> 523 </a:t>
            </a:r>
            <a:r>
              <a:rPr lang="en-ID" sz="2000" dirty="0" err="1" smtClean="0">
                <a:solidFill>
                  <a:schemeClr val="tx1"/>
                </a:solidFill>
              </a:rPr>
              <a:t>undang-undang</a:t>
            </a:r>
            <a:r>
              <a:rPr lang="en-ID" sz="2000" dirty="0" smtClean="0">
                <a:solidFill>
                  <a:schemeClr val="tx1"/>
                </a:solidFill>
              </a:rPr>
              <a:t> No. 7 </a:t>
            </a:r>
            <a:r>
              <a:rPr lang="en-ID" sz="2000" dirty="0" err="1" smtClean="0">
                <a:solidFill>
                  <a:schemeClr val="tx1"/>
                </a:solidFill>
              </a:rPr>
              <a:t>Tahun</a:t>
            </a:r>
            <a:r>
              <a:rPr lang="en-ID" sz="2000" dirty="0" smtClean="0">
                <a:solidFill>
                  <a:schemeClr val="tx1"/>
                </a:solidFill>
              </a:rPr>
              <a:t> 2017</a:t>
            </a:r>
          </a:p>
          <a:p>
            <a:pPr marL="457200" lvl="0" indent="-457200" algn="just">
              <a:buClrTx/>
              <a:buSzPct val="80000"/>
              <a:buFont typeface="+mj-lt"/>
              <a:buAutoNum type="arabicPeriod"/>
            </a:pPr>
            <a:r>
              <a:rPr lang="en-ID" sz="2000" dirty="0" err="1" smtClean="0">
                <a:solidFill>
                  <a:schemeClr val="tx1"/>
                </a:solidFill>
              </a:rPr>
              <a:t>Pelanggaran</a:t>
            </a:r>
            <a:r>
              <a:rPr lang="en-ID" sz="2000" dirty="0" smtClean="0">
                <a:solidFill>
                  <a:schemeClr val="tx1"/>
                </a:solidFill>
              </a:rPr>
              <a:t> </a:t>
            </a:r>
            <a:r>
              <a:rPr lang="en-ID" sz="2000" dirty="0" err="1">
                <a:solidFill>
                  <a:schemeClr val="tx1"/>
                </a:solidFill>
              </a:rPr>
              <a:t>A</a:t>
            </a:r>
            <a:r>
              <a:rPr lang="en-ID" sz="2000" dirty="0" err="1" smtClean="0">
                <a:solidFill>
                  <a:schemeClr val="tx1"/>
                </a:solidFill>
              </a:rPr>
              <a:t>dministrasi</a:t>
            </a:r>
            <a:r>
              <a:rPr lang="en-ID" sz="2000" dirty="0" smtClean="0">
                <a:solidFill>
                  <a:schemeClr val="tx1"/>
                </a:solidFill>
              </a:rPr>
              <a:t> </a:t>
            </a:r>
            <a:r>
              <a:rPr lang="en-ID" sz="2000" dirty="0" err="1" smtClean="0">
                <a:solidFill>
                  <a:schemeClr val="tx1"/>
                </a:solidFill>
              </a:rPr>
              <a:t>soal</a:t>
            </a:r>
            <a:r>
              <a:rPr lang="en-ID" sz="2000" dirty="0" smtClean="0">
                <a:solidFill>
                  <a:schemeClr val="tx1"/>
                </a:solidFill>
              </a:rPr>
              <a:t> </a:t>
            </a:r>
            <a:r>
              <a:rPr lang="en-ID" sz="2000" dirty="0" smtClean="0">
                <a:solidFill>
                  <a:schemeClr val="tx1"/>
                </a:solidFill>
              </a:rPr>
              <a:t>TSM </a:t>
            </a:r>
            <a:r>
              <a:rPr lang="en-ID" sz="2000" dirty="0" err="1" smtClean="0">
                <a:solidFill>
                  <a:schemeClr val="tx1"/>
                </a:solidFill>
              </a:rPr>
              <a:t>pasal</a:t>
            </a:r>
            <a:r>
              <a:rPr lang="en-ID" sz="2000" dirty="0" smtClean="0">
                <a:solidFill>
                  <a:schemeClr val="tx1"/>
                </a:solidFill>
              </a:rPr>
              <a:t> </a:t>
            </a:r>
            <a:r>
              <a:rPr lang="en-ID" sz="2000" dirty="0" err="1" smtClean="0">
                <a:solidFill>
                  <a:schemeClr val="tx1"/>
                </a:solidFill>
              </a:rPr>
              <a:t>perbawaslu</a:t>
            </a:r>
            <a:r>
              <a:rPr lang="en-ID" sz="2000" dirty="0" smtClean="0">
                <a:solidFill>
                  <a:schemeClr val="tx1"/>
                </a:solidFill>
              </a:rPr>
              <a:t> 8 </a:t>
            </a:r>
            <a:r>
              <a:rPr lang="en-ID" sz="2000" dirty="0" err="1" smtClean="0">
                <a:solidFill>
                  <a:schemeClr val="tx1"/>
                </a:solidFill>
              </a:rPr>
              <a:t>tahun</a:t>
            </a:r>
            <a:r>
              <a:rPr lang="en-ID" sz="2000" dirty="0" smtClean="0">
                <a:solidFill>
                  <a:schemeClr val="tx1"/>
                </a:solidFill>
              </a:rPr>
              <a:t> 2018 </a:t>
            </a:r>
            <a:r>
              <a:rPr lang="en-ID" sz="2000" dirty="0" err="1" smtClean="0">
                <a:solidFill>
                  <a:schemeClr val="tx1"/>
                </a:solidFill>
              </a:rPr>
              <a:t>pasal</a:t>
            </a:r>
            <a:r>
              <a:rPr lang="en-ID" sz="2000" dirty="0" smtClean="0">
                <a:solidFill>
                  <a:schemeClr val="tx1"/>
                </a:solidFill>
              </a:rPr>
              <a:t> 20 </a:t>
            </a:r>
            <a:r>
              <a:rPr lang="en-ID" sz="2000" dirty="0" err="1" smtClean="0">
                <a:solidFill>
                  <a:schemeClr val="tx1"/>
                </a:solidFill>
              </a:rPr>
              <a:t>soal</a:t>
            </a:r>
            <a:r>
              <a:rPr lang="en-ID" sz="2000" dirty="0" smtClean="0">
                <a:solidFill>
                  <a:schemeClr val="tx1"/>
                </a:solidFill>
              </a:rPr>
              <a:t> </a:t>
            </a:r>
            <a:r>
              <a:rPr lang="en-ID" sz="2000" dirty="0" err="1" smtClean="0">
                <a:solidFill>
                  <a:schemeClr val="tx1"/>
                </a:solidFill>
              </a:rPr>
              <a:t>objek</a:t>
            </a:r>
            <a:r>
              <a:rPr lang="en-ID" sz="2000" dirty="0" smtClean="0">
                <a:solidFill>
                  <a:schemeClr val="tx1"/>
                </a:solidFill>
              </a:rPr>
              <a:t> </a:t>
            </a:r>
            <a:r>
              <a:rPr lang="en-ID" sz="2000" dirty="0" err="1" smtClean="0">
                <a:solidFill>
                  <a:schemeClr val="tx1"/>
                </a:solidFill>
              </a:rPr>
              <a:t>pelanggaran</a:t>
            </a:r>
            <a:r>
              <a:rPr lang="en-ID" sz="2000" dirty="0" smtClean="0">
                <a:solidFill>
                  <a:schemeClr val="tx1"/>
                </a:solidFill>
              </a:rPr>
              <a:t> </a:t>
            </a:r>
            <a:r>
              <a:rPr lang="en-ID" sz="2000" dirty="0" err="1" smtClean="0">
                <a:solidFill>
                  <a:schemeClr val="tx1"/>
                </a:solidFill>
              </a:rPr>
              <a:t>pemilu</a:t>
            </a:r>
            <a:r>
              <a:rPr lang="en-ID" sz="2000" dirty="0" smtClean="0">
                <a:solidFill>
                  <a:schemeClr val="tx1"/>
                </a:solidFill>
              </a:rPr>
              <a:t> TSM </a:t>
            </a:r>
            <a:r>
              <a:rPr lang="en-ID" sz="2000" dirty="0" err="1" smtClean="0">
                <a:solidFill>
                  <a:schemeClr val="tx1"/>
                </a:solidFill>
              </a:rPr>
              <a:t>harusnya</a:t>
            </a:r>
            <a:r>
              <a:rPr lang="en-ID" sz="2000" dirty="0" smtClean="0">
                <a:solidFill>
                  <a:schemeClr val="tx1"/>
                </a:solidFill>
              </a:rPr>
              <a:t> </a:t>
            </a:r>
            <a:r>
              <a:rPr lang="en-ID" sz="2000" dirty="0" err="1" smtClean="0">
                <a:solidFill>
                  <a:schemeClr val="tx1"/>
                </a:solidFill>
              </a:rPr>
              <a:t>alternatif</a:t>
            </a:r>
            <a:endParaRPr lang="en-ID" sz="2000" dirty="0" smtClean="0">
              <a:solidFill>
                <a:schemeClr val="tx1"/>
              </a:solidFill>
            </a:endParaRPr>
          </a:p>
          <a:p>
            <a:pPr marL="457200" lvl="0" indent="-457200" algn="just">
              <a:buClrTx/>
              <a:buSzPct val="80000"/>
              <a:buFont typeface="+mj-lt"/>
              <a:buAutoNum type="arabicPeriod"/>
            </a:pPr>
            <a:r>
              <a:rPr lang="en-ID" sz="2000" dirty="0" err="1" smtClean="0">
                <a:solidFill>
                  <a:schemeClr val="tx1"/>
                </a:solidFill>
              </a:rPr>
              <a:t>Mengenai</a:t>
            </a:r>
            <a:r>
              <a:rPr lang="en-ID" sz="2000" dirty="0" smtClean="0">
                <a:solidFill>
                  <a:schemeClr val="tx1"/>
                </a:solidFill>
              </a:rPr>
              <a:t> LADK </a:t>
            </a:r>
            <a:r>
              <a:rPr lang="en-ID" sz="2000" dirty="0" err="1" smtClean="0">
                <a:solidFill>
                  <a:schemeClr val="tx1"/>
                </a:solidFill>
              </a:rPr>
              <a:t>berkaitan</a:t>
            </a:r>
            <a:r>
              <a:rPr lang="en-ID" sz="2000" dirty="0" smtClean="0">
                <a:solidFill>
                  <a:schemeClr val="tx1"/>
                </a:solidFill>
              </a:rPr>
              <a:t> </a:t>
            </a:r>
            <a:r>
              <a:rPr lang="en-ID" sz="2000" dirty="0" err="1" smtClean="0">
                <a:solidFill>
                  <a:schemeClr val="tx1"/>
                </a:solidFill>
              </a:rPr>
              <a:t>dengan</a:t>
            </a:r>
            <a:r>
              <a:rPr lang="en-ID" sz="2000" dirty="0" smtClean="0">
                <a:solidFill>
                  <a:schemeClr val="tx1"/>
                </a:solidFill>
              </a:rPr>
              <a:t> </a:t>
            </a:r>
            <a:r>
              <a:rPr lang="en-ID" sz="2000" dirty="0" err="1" smtClean="0">
                <a:solidFill>
                  <a:schemeClr val="tx1"/>
                </a:solidFill>
              </a:rPr>
              <a:t>batas</a:t>
            </a:r>
            <a:r>
              <a:rPr lang="en-ID" sz="2000" dirty="0" smtClean="0">
                <a:solidFill>
                  <a:schemeClr val="tx1"/>
                </a:solidFill>
              </a:rPr>
              <a:t> </a:t>
            </a:r>
            <a:r>
              <a:rPr lang="en-ID" sz="2000" dirty="0" err="1" smtClean="0">
                <a:solidFill>
                  <a:schemeClr val="tx1"/>
                </a:solidFill>
              </a:rPr>
              <a:t>penyerahan</a:t>
            </a:r>
            <a:r>
              <a:rPr lang="en-ID" sz="2000" dirty="0" smtClean="0">
                <a:solidFill>
                  <a:schemeClr val="tx1"/>
                </a:solidFill>
              </a:rPr>
              <a:t> </a:t>
            </a:r>
            <a:r>
              <a:rPr lang="en-ID" sz="2000" dirty="0" err="1" smtClean="0">
                <a:solidFill>
                  <a:schemeClr val="tx1"/>
                </a:solidFill>
              </a:rPr>
              <a:t>antara</a:t>
            </a:r>
            <a:r>
              <a:rPr lang="en-ID" sz="2000" dirty="0" smtClean="0">
                <a:solidFill>
                  <a:schemeClr val="tx1"/>
                </a:solidFill>
              </a:rPr>
              <a:t> PKPU 24 </a:t>
            </a:r>
            <a:r>
              <a:rPr lang="en-ID" sz="2000" dirty="0" err="1" smtClean="0">
                <a:solidFill>
                  <a:schemeClr val="tx1"/>
                </a:solidFill>
              </a:rPr>
              <a:t>pasal</a:t>
            </a:r>
            <a:r>
              <a:rPr lang="en-ID" sz="2000" dirty="0" smtClean="0">
                <a:solidFill>
                  <a:schemeClr val="tx1"/>
                </a:solidFill>
              </a:rPr>
              <a:t> 37 </a:t>
            </a:r>
            <a:r>
              <a:rPr lang="en-ID" sz="2000" dirty="0" err="1" smtClean="0">
                <a:solidFill>
                  <a:schemeClr val="tx1"/>
                </a:solidFill>
              </a:rPr>
              <a:t>ayat</a:t>
            </a:r>
            <a:r>
              <a:rPr lang="en-ID" sz="2000" dirty="0" smtClean="0">
                <a:solidFill>
                  <a:schemeClr val="tx1"/>
                </a:solidFill>
              </a:rPr>
              <a:t> 2</a:t>
            </a:r>
            <a:r>
              <a:rPr lang="en-ID" sz="2000" dirty="0">
                <a:solidFill>
                  <a:schemeClr val="tx1"/>
                </a:solidFill>
              </a:rPr>
              <a:t>  </a:t>
            </a:r>
            <a:r>
              <a:rPr lang="en-ID" sz="2000" dirty="0" smtClean="0">
                <a:solidFill>
                  <a:schemeClr val="tx1"/>
                </a:solidFill>
              </a:rPr>
              <a:t>      </a:t>
            </a:r>
            <a:r>
              <a:rPr lang="en-ID" sz="2000" dirty="0" err="1" smtClean="0">
                <a:solidFill>
                  <a:schemeClr val="tx1"/>
                </a:solidFill>
              </a:rPr>
              <a:t>bertentangan</a:t>
            </a:r>
            <a:r>
              <a:rPr lang="en-ID" sz="2000" dirty="0" smtClean="0">
                <a:solidFill>
                  <a:schemeClr val="tx1"/>
                </a:solidFill>
              </a:rPr>
              <a:t> </a:t>
            </a:r>
            <a:r>
              <a:rPr lang="en-ID" sz="2000" dirty="0" err="1" smtClean="0">
                <a:solidFill>
                  <a:schemeClr val="tx1"/>
                </a:solidFill>
              </a:rPr>
              <a:t>dengan</a:t>
            </a:r>
            <a:r>
              <a:rPr lang="en-ID" sz="2000" dirty="0" smtClean="0">
                <a:solidFill>
                  <a:schemeClr val="tx1"/>
                </a:solidFill>
              </a:rPr>
              <a:t> </a:t>
            </a:r>
            <a:r>
              <a:rPr lang="en-ID" sz="2000" dirty="0" err="1" smtClean="0">
                <a:solidFill>
                  <a:schemeClr val="tx1"/>
                </a:solidFill>
              </a:rPr>
              <a:t>Undang-undang</a:t>
            </a:r>
            <a:r>
              <a:rPr lang="en-ID" sz="2000" dirty="0" smtClean="0">
                <a:solidFill>
                  <a:schemeClr val="tx1"/>
                </a:solidFill>
              </a:rPr>
              <a:t> No. 7 </a:t>
            </a:r>
            <a:r>
              <a:rPr lang="en-ID" sz="2000" dirty="0" err="1" smtClean="0">
                <a:solidFill>
                  <a:schemeClr val="tx1"/>
                </a:solidFill>
              </a:rPr>
              <a:t>pasal</a:t>
            </a:r>
            <a:r>
              <a:rPr lang="en-ID" sz="2000" dirty="0" smtClean="0">
                <a:solidFill>
                  <a:schemeClr val="tx1"/>
                </a:solidFill>
              </a:rPr>
              <a:t> 334 </a:t>
            </a:r>
            <a:r>
              <a:rPr lang="en-ID" sz="2000" dirty="0" err="1" smtClean="0">
                <a:solidFill>
                  <a:schemeClr val="tx1"/>
                </a:solidFill>
              </a:rPr>
              <a:t>ayat</a:t>
            </a:r>
            <a:r>
              <a:rPr lang="en-ID" sz="2000" dirty="0" smtClean="0">
                <a:solidFill>
                  <a:schemeClr val="tx1"/>
                </a:solidFill>
              </a:rPr>
              <a:t> 2</a:t>
            </a:r>
            <a:endParaRPr lang="en-US" sz="2000" dirty="0" smtClean="0">
              <a:solidFill>
                <a:schemeClr val="tx1"/>
              </a:solidFill>
            </a:endParaRPr>
          </a:p>
          <a:p>
            <a:pPr marL="457200" lvl="0" indent="-457200" algn="just">
              <a:buClrTx/>
              <a:buSzPct val="80000"/>
              <a:buFont typeface="+mj-lt"/>
              <a:buAutoNum type="arabicPeriod"/>
            </a:pPr>
            <a:r>
              <a:rPr lang="en-ID" sz="2000" dirty="0" err="1">
                <a:solidFill>
                  <a:schemeClr val="tx1"/>
                </a:solidFill>
              </a:rPr>
              <a:t>S</a:t>
            </a:r>
            <a:r>
              <a:rPr lang="en-ID" sz="2000" dirty="0" err="1" smtClean="0">
                <a:solidFill>
                  <a:schemeClr val="tx1"/>
                </a:solidFill>
              </a:rPr>
              <a:t>oal</a:t>
            </a:r>
            <a:r>
              <a:rPr lang="en-ID" sz="2000" dirty="0" smtClean="0">
                <a:solidFill>
                  <a:schemeClr val="tx1"/>
                </a:solidFill>
              </a:rPr>
              <a:t> </a:t>
            </a:r>
            <a:r>
              <a:rPr lang="en-ID" sz="2000" dirty="0" err="1" smtClean="0">
                <a:solidFill>
                  <a:schemeClr val="tx1"/>
                </a:solidFill>
              </a:rPr>
              <a:t>pengaturan</a:t>
            </a:r>
            <a:r>
              <a:rPr lang="en-ID" sz="2000" dirty="0" smtClean="0">
                <a:solidFill>
                  <a:schemeClr val="tx1"/>
                </a:solidFill>
              </a:rPr>
              <a:t> </a:t>
            </a:r>
            <a:r>
              <a:rPr lang="en-ID" sz="2000" dirty="0" err="1" smtClean="0">
                <a:solidFill>
                  <a:schemeClr val="tx1"/>
                </a:solidFill>
              </a:rPr>
              <a:t>secara</a:t>
            </a:r>
            <a:r>
              <a:rPr lang="en-ID" sz="2000" dirty="0" smtClean="0">
                <a:solidFill>
                  <a:schemeClr val="tx1"/>
                </a:solidFill>
              </a:rPr>
              <a:t> </a:t>
            </a:r>
            <a:r>
              <a:rPr lang="en-ID" sz="2000" dirty="0" err="1" smtClean="0">
                <a:solidFill>
                  <a:schemeClr val="tx1"/>
                </a:solidFill>
              </a:rPr>
              <a:t>tegas</a:t>
            </a:r>
            <a:r>
              <a:rPr lang="en-ID" sz="2000" dirty="0" smtClean="0">
                <a:solidFill>
                  <a:schemeClr val="tx1"/>
                </a:solidFill>
              </a:rPr>
              <a:t> </a:t>
            </a:r>
            <a:r>
              <a:rPr lang="en-ID" sz="2000" dirty="0" err="1" smtClean="0">
                <a:solidFill>
                  <a:schemeClr val="tx1"/>
                </a:solidFill>
              </a:rPr>
              <a:t>berkaitan</a:t>
            </a:r>
            <a:r>
              <a:rPr lang="en-ID" sz="2000" dirty="0" smtClean="0">
                <a:solidFill>
                  <a:schemeClr val="tx1"/>
                </a:solidFill>
              </a:rPr>
              <a:t> </a:t>
            </a:r>
            <a:r>
              <a:rPr lang="en-ID" sz="2000" dirty="0" err="1" smtClean="0">
                <a:solidFill>
                  <a:schemeClr val="tx1"/>
                </a:solidFill>
              </a:rPr>
              <a:t>dengan</a:t>
            </a:r>
            <a:r>
              <a:rPr lang="en-ID" sz="2000" dirty="0" smtClean="0">
                <a:solidFill>
                  <a:schemeClr val="tx1"/>
                </a:solidFill>
              </a:rPr>
              <a:t> </a:t>
            </a:r>
            <a:r>
              <a:rPr lang="en-ID" sz="2000" dirty="0" err="1" smtClean="0">
                <a:solidFill>
                  <a:schemeClr val="tx1"/>
                </a:solidFill>
              </a:rPr>
              <a:t>kehadiran</a:t>
            </a:r>
            <a:r>
              <a:rPr lang="en-ID" sz="2000" dirty="0" smtClean="0">
                <a:solidFill>
                  <a:schemeClr val="tx1"/>
                </a:solidFill>
              </a:rPr>
              <a:t> ASN </a:t>
            </a:r>
            <a:r>
              <a:rPr lang="en-ID" sz="2000" dirty="0" err="1" smtClean="0">
                <a:solidFill>
                  <a:schemeClr val="tx1"/>
                </a:solidFill>
              </a:rPr>
              <a:t>dalam</a:t>
            </a:r>
            <a:r>
              <a:rPr lang="en-ID" sz="2000" dirty="0" smtClean="0">
                <a:solidFill>
                  <a:schemeClr val="tx1"/>
                </a:solidFill>
              </a:rPr>
              <a:t> </a:t>
            </a:r>
            <a:r>
              <a:rPr lang="en-ID" sz="2000" dirty="0" err="1" smtClean="0">
                <a:solidFill>
                  <a:schemeClr val="tx1"/>
                </a:solidFill>
              </a:rPr>
              <a:t>kampanye</a:t>
            </a:r>
            <a:r>
              <a:rPr lang="en-ID" sz="2000" dirty="0" smtClean="0">
                <a:solidFill>
                  <a:schemeClr val="tx1"/>
                </a:solidFill>
              </a:rPr>
              <a:t>.</a:t>
            </a:r>
            <a:endParaRPr lang="en-US" sz="2000" dirty="0" smtClean="0">
              <a:solidFill>
                <a:schemeClr val="tx1"/>
              </a:solidFill>
            </a:endParaRPr>
          </a:p>
          <a:p>
            <a:pPr marL="0" lvl="0" indent="0" algn="just">
              <a:buNone/>
            </a:pPr>
            <a:endParaRPr lang="en-ID" dirty="0" smtClean="0"/>
          </a:p>
          <a:p>
            <a:pPr marL="0" lvl="0" indent="0" algn="just">
              <a:buNone/>
            </a:pPr>
            <a:endParaRPr lang="en-US" sz="1800" dirty="0" smtClean="0"/>
          </a:p>
          <a:p>
            <a:pPr marL="457200" indent="-457200">
              <a:buClr>
                <a:schemeClr val="tx1"/>
              </a:buClr>
              <a:buSzPct val="80000"/>
              <a:buFont typeface="+mj-lt"/>
              <a:buAutoNum type="arabicPeriod"/>
            </a:pPr>
            <a:r>
              <a:rPr lang="en-ID" sz="2000" dirty="0" err="1" smtClean="0">
                <a:solidFill>
                  <a:schemeClr val="tx1"/>
                </a:solidFill>
              </a:rPr>
              <a:t>Memberikan</a:t>
            </a:r>
            <a:r>
              <a:rPr lang="en-ID" sz="2000" dirty="0" smtClean="0">
                <a:solidFill>
                  <a:schemeClr val="tx1"/>
                </a:solidFill>
              </a:rPr>
              <a:t> </a:t>
            </a:r>
            <a:r>
              <a:rPr lang="en-ID" sz="2000" dirty="0" err="1" smtClean="0">
                <a:solidFill>
                  <a:schemeClr val="tx1"/>
                </a:solidFill>
              </a:rPr>
              <a:t>kewenangan</a:t>
            </a:r>
            <a:r>
              <a:rPr lang="en-ID" sz="2000" dirty="0" smtClean="0">
                <a:solidFill>
                  <a:schemeClr val="tx1"/>
                </a:solidFill>
              </a:rPr>
              <a:t> </a:t>
            </a:r>
            <a:r>
              <a:rPr lang="en-ID" sz="2000" dirty="0" err="1" smtClean="0">
                <a:solidFill>
                  <a:schemeClr val="tx1"/>
                </a:solidFill>
              </a:rPr>
              <a:t>secara</a:t>
            </a:r>
            <a:r>
              <a:rPr lang="en-ID" sz="2000" dirty="0" smtClean="0">
                <a:solidFill>
                  <a:schemeClr val="tx1"/>
                </a:solidFill>
              </a:rPr>
              <a:t> </a:t>
            </a:r>
            <a:r>
              <a:rPr lang="en-ID" sz="2000" dirty="0" err="1" smtClean="0">
                <a:solidFill>
                  <a:schemeClr val="tx1"/>
                </a:solidFill>
              </a:rPr>
              <a:t>penuh</a:t>
            </a:r>
            <a:r>
              <a:rPr lang="en-ID" sz="2000" dirty="0" smtClean="0">
                <a:solidFill>
                  <a:schemeClr val="tx1"/>
                </a:solidFill>
              </a:rPr>
              <a:t> </a:t>
            </a:r>
            <a:r>
              <a:rPr lang="en-ID" sz="2000" dirty="0" err="1" smtClean="0">
                <a:solidFill>
                  <a:schemeClr val="tx1"/>
                </a:solidFill>
              </a:rPr>
              <a:t>kepada</a:t>
            </a:r>
            <a:r>
              <a:rPr lang="en-ID" sz="2000" dirty="0" smtClean="0">
                <a:solidFill>
                  <a:schemeClr val="tx1"/>
                </a:solidFill>
              </a:rPr>
              <a:t> KPU </a:t>
            </a:r>
            <a:r>
              <a:rPr lang="en-ID" sz="2000" dirty="0" err="1" smtClean="0">
                <a:solidFill>
                  <a:schemeClr val="tx1"/>
                </a:solidFill>
              </a:rPr>
              <a:t>untuk</a:t>
            </a:r>
            <a:r>
              <a:rPr lang="en-ID" sz="2000" dirty="0" smtClean="0">
                <a:solidFill>
                  <a:schemeClr val="tx1"/>
                </a:solidFill>
              </a:rPr>
              <a:t> </a:t>
            </a:r>
            <a:r>
              <a:rPr lang="en-ID" sz="2000" dirty="0" err="1" smtClean="0">
                <a:solidFill>
                  <a:schemeClr val="tx1"/>
                </a:solidFill>
              </a:rPr>
              <a:t>melakukan</a:t>
            </a:r>
            <a:r>
              <a:rPr lang="en-ID" sz="2000" dirty="0" smtClean="0">
                <a:solidFill>
                  <a:schemeClr val="tx1"/>
                </a:solidFill>
              </a:rPr>
              <a:t> proses </a:t>
            </a:r>
            <a:r>
              <a:rPr lang="en-ID" sz="2000" dirty="0" err="1" smtClean="0">
                <a:solidFill>
                  <a:schemeClr val="tx1"/>
                </a:solidFill>
              </a:rPr>
              <a:t>pemutahiran</a:t>
            </a:r>
            <a:r>
              <a:rPr lang="en-ID" sz="2000" dirty="0" smtClean="0">
                <a:solidFill>
                  <a:schemeClr val="tx1"/>
                </a:solidFill>
              </a:rPr>
              <a:t> data </a:t>
            </a:r>
            <a:r>
              <a:rPr lang="en-ID" sz="2000" dirty="0" err="1" smtClean="0">
                <a:solidFill>
                  <a:schemeClr val="tx1"/>
                </a:solidFill>
              </a:rPr>
              <a:t>pemilih</a:t>
            </a:r>
            <a:endParaRPr lang="en-ID" sz="2000" dirty="0">
              <a:solidFill>
                <a:schemeClr val="tx1"/>
              </a:solidFill>
            </a:endParaRPr>
          </a:p>
          <a:p>
            <a:pPr marL="457200" indent="-457200">
              <a:buClr>
                <a:schemeClr val="tx1"/>
              </a:buClr>
              <a:buSzPct val="80000"/>
              <a:buFont typeface="+mj-lt"/>
              <a:buAutoNum type="arabicPeriod"/>
            </a:pPr>
            <a:r>
              <a:rPr lang="en-ID" sz="2000" dirty="0" err="1">
                <a:solidFill>
                  <a:schemeClr val="tx1"/>
                </a:solidFill>
              </a:rPr>
              <a:t>S</a:t>
            </a:r>
            <a:r>
              <a:rPr lang="en-ID" sz="2000" dirty="0" err="1" smtClean="0">
                <a:solidFill>
                  <a:schemeClr val="tx1"/>
                </a:solidFill>
              </a:rPr>
              <a:t>oal</a:t>
            </a:r>
            <a:r>
              <a:rPr lang="en-ID" sz="2000" dirty="0" smtClean="0">
                <a:solidFill>
                  <a:schemeClr val="tx1"/>
                </a:solidFill>
              </a:rPr>
              <a:t> </a:t>
            </a:r>
            <a:r>
              <a:rPr lang="en-ID" sz="2000" dirty="0" err="1">
                <a:solidFill>
                  <a:schemeClr val="tx1"/>
                </a:solidFill>
              </a:rPr>
              <a:t>fasilitasi</a:t>
            </a:r>
            <a:r>
              <a:rPr lang="en-ID" sz="2000" dirty="0">
                <a:solidFill>
                  <a:schemeClr val="tx1"/>
                </a:solidFill>
              </a:rPr>
              <a:t> </a:t>
            </a:r>
            <a:r>
              <a:rPr lang="en-ID" sz="2000" dirty="0" smtClean="0">
                <a:solidFill>
                  <a:schemeClr val="tx1"/>
                </a:solidFill>
              </a:rPr>
              <a:t>APK, </a:t>
            </a:r>
            <a:r>
              <a:rPr lang="en-ID" sz="2000" dirty="0" err="1">
                <a:solidFill>
                  <a:schemeClr val="tx1"/>
                </a:solidFill>
              </a:rPr>
              <a:t>seharusnya</a:t>
            </a:r>
            <a:r>
              <a:rPr lang="en-ID" sz="2000" dirty="0">
                <a:solidFill>
                  <a:schemeClr val="tx1"/>
                </a:solidFill>
              </a:rPr>
              <a:t> KPU </a:t>
            </a:r>
            <a:r>
              <a:rPr lang="en-ID" sz="2000" dirty="0" err="1" smtClean="0">
                <a:solidFill>
                  <a:schemeClr val="tx1"/>
                </a:solidFill>
              </a:rPr>
              <a:t>memfasilitasi</a:t>
            </a:r>
            <a:r>
              <a:rPr lang="en-ID" sz="2000" dirty="0" smtClean="0">
                <a:solidFill>
                  <a:schemeClr val="tx1"/>
                </a:solidFill>
              </a:rPr>
              <a:t> </a:t>
            </a:r>
            <a:r>
              <a:rPr lang="en-ID" sz="2000" dirty="0" err="1">
                <a:solidFill>
                  <a:schemeClr val="tx1"/>
                </a:solidFill>
              </a:rPr>
              <a:t>sampai</a:t>
            </a:r>
            <a:r>
              <a:rPr lang="en-ID" sz="2000" dirty="0">
                <a:solidFill>
                  <a:schemeClr val="tx1"/>
                </a:solidFill>
              </a:rPr>
              <a:t> </a:t>
            </a:r>
            <a:r>
              <a:rPr lang="en-ID" sz="2000" dirty="0" err="1">
                <a:solidFill>
                  <a:schemeClr val="tx1"/>
                </a:solidFill>
              </a:rPr>
              <a:t>pemasangan</a:t>
            </a:r>
            <a:r>
              <a:rPr lang="en-ID" sz="2000" dirty="0">
                <a:solidFill>
                  <a:schemeClr val="tx1"/>
                </a:solidFill>
              </a:rPr>
              <a:t> </a:t>
            </a:r>
            <a:r>
              <a:rPr lang="en-ID" sz="2000" dirty="0" smtClean="0">
                <a:solidFill>
                  <a:schemeClr val="tx1"/>
                </a:solidFill>
              </a:rPr>
              <a:t>APK</a:t>
            </a:r>
            <a:r>
              <a:rPr lang="en-ID" sz="2000" dirty="0" smtClean="0">
                <a:solidFill>
                  <a:schemeClr val="tx1"/>
                </a:solidFill>
              </a:rPr>
              <a:t>.</a:t>
            </a:r>
          </a:p>
          <a:p>
            <a:pPr marL="457200" indent="-457200">
              <a:buClr>
                <a:schemeClr val="tx1"/>
              </a:buClr>
              <a:buSzPct val="80000"/>
              <a:buFont typeface="+mj-lt"/>
              <a:buAutoNum type="arabicPeriod"/>
            </a:pPr>
            <a:r>
              <a:rPr lang="en-ID" sz="2000" dirty="0" err="1" smtClean="0">
                <a:solidFill>
                  <a:schemeClr val="tx1"/>
                </a:solidFill>
              </a:rPr>
              <a:t>Memberikan</a:t>
            </a:r>
            <a:r>
              <a:rPr lang="en-ID" sz="2000" dirty="0" smtClean="0">
                <a:solidFill>
                  <a:schemeClr val="tx1"/>
                </a:solidFill>
              </a:rPr>
              <a:t> </a:t>
            </a:r>
            <a:r>
              <a:rPr lang="en-ID" sz="2000" dirty="0" err="1" smtClean="0">
                <a:solidFill>
                  <a:schemeClr val="tx1"/>
                </a:solidFill>
              </a:rPr>
              <a:t>kendali</a:t>
            </a:r>
            <a:r>
              <a:rPr lang="en-ID" sz="2000" dirty="0" smtClean="0">
                <a:solidFill>
                  <a:schemeClr val="tx1"/>
                </a:solidFill>
              </a:rPr>
              <a:t> proses </a:t>
            </a:r>
            <a:r>
              <a:rPr lang="en-ID" sz="2000" dirty="0" err="1" smtClean="0">
                <a:solidFill>
                  <a:schemeClr val="tx1"/>
                </a:solidFill>
              </a:rPr>
              <a:t>logistik</a:t>
            </a:r>
            <a:r>
              <a:rPr lang="en-ID" sz="2000" dirty="0" smtClean="0">
                <a:solidFill>
                  <a:schemeClr val="tx1"/>
                </a:solidFill>
              </a:rPr>
              <a:t> </a:t>
            </a:r>
            <a:r>
              <a:rPr lang="en-ID" sz="2000" dirty="0" err="1" smtClean="0">
                <a:solidFill>
                  <a:schemeClr val="tx1"/>
                </a:solidFill>
              </a:rPr>
              <a:t>pada</a:t>
            </a:r>
            <a:r>
              <a:rPr lang="en-ID" sz="2000" dirty="0" smtClean="0">
                <a:solidFill>
                  <a:schemeClr val="tx1"/>
                </a:solidFill>
              </a:rPr>
              <a:t> </a:t>
            </a:r>
            <a:r>
              <a:rPr lang="en-ID" sz="2000" dirty="0" err="1" smtClean="0">
                <a:solidFill>
                  <a:schemeClr val="tx1"/>
                </a:solidFill>
              </a:rPr>
              <a:t>tingkat</a:t>
            </a:r>
            <a:r>
              <a:rPr lang="en-ID" sz="2000" dirty="0" smtClean="0">
                <a:solidFill>
                  <a:schemeClr val="tx1"/>
                </a:solidFill>
              </a:rPr>
              <a:t> </a:t>
            </a:r>
            <a:r>
              <a:rPr lang="en-ID" sz="2000" dirty="0" err="1" smtClean="0">
                <a:solidFill>
                  <a:schemeClr val="tx1"/>
                </a:solidFill>
              </a:rPr>
              <a:t>kecamatan</a:t>
            </a:r>
            <a:r>
              <a:rPr lang="en-ID" sz="2000" dirty="0" smtClean="0">
                <a:solidFill>
                  <a:schemeClr val="tx1"/>
                </a:solidFill>
              </a:rPr>
              <a:t> (PKK) </a:t>
            </a:r>
            <a:endParaRPr lang="en-ID" sz="2000" dirty="0" smtClean="0">
              <a:solidFill>
                <a:schemeClr val="tx1"/>
              </a:solidFill>
            </a:endParaRPr>
          </a:p>
          <a:p>
            <a:pPr marL="742950" indent="-742950">
              <a:buAutoNum type="arabicPeriod"/>
            </a:pPr>
            <a:endParaRPr lang="en-ID" sz="2400" dirty="0" smtClean="0"/>
          </a:p>
          <a:p>
            <a:pPr marL="742950" indent="-742950">
              <a:buAutoNum type="arabicPeriod"/>
            </a:pPr>
            <a:endParaRPr lang="en-ID" sz="2400" dirty="0" smtClean="0"/>
          </a:p>
          <a:p>
            <a:pPr marL="742950" indent="-742950">
              <a:buAutoNum type="arabicPeriod"/>
            </a:pPr>
            <a:endParaRPr lang="en-ID" sz="2400" dirty="0" smtClean="0"/>
          </a:p>
          <a:p>
            <a:pPr marL="742950" indent="-742950">
              <a:buAutoNum type="arabicPeriod"/>
            </a:pPr>
            <a:endParaRPr lang="en-US" dirty="0"/>
          </a:p>
        </p:txBody>
      </p:sp>
      <p:sp>
        <p:nvSpPr>
          <p:cNvPr id="2" name="Rounded Rectangle 1"/>
          <p:cNvSpPr/>
          <p:nvPr/>
        </p:nvSpPr>
        <p:spPr>
          <a:xfrm>
            <a:off x="79273" y="1348581"/>
            <a:ext cx="3711677" cy="7239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D" b="1" dirty="0" err="1" smtClean="0">
                <a:solidFill>
                  <a:schemeClr val="tx1"/>
                </a:solidFill>
              </a:rPr>
              <a:t>Rekomendasi</a:t>
            </a:r>
            <a:r>
              <a:rPr lang="en-ID" b="1" dirty="0" smtClean="0">
                <a:solidFill>
                  <a:schemeClr val="tx1"/>
                </a:solidFill>
              </a:rPr>
              <a:t> </a:t>
            </a:r>
            <a:r>
              <a:rPr lang="en-ID" b="1" dirty="0" err="1">
                <a:solidFill>
                  <a:schemeClr val="tx1"/>
                </a:solidFill>
              </a:rPr>
              <a:t>R</a:t>
            </a:r>
            <a:r>
              <a:rPr lang="en-ID" b="1" dirty="0" err="1" smtClean="0">
                <a:solidFill>
                  <a:schemeClr val="tx1"/>
                </a:solidFill>
              </a:rPr>
              <a:t>egulasi</a:t>
            </a:r>
            <a:endParaRPr lang="en-US" b="1" dirty="0">
              <a:solidFill>
                <a:schemeClr val="tx1"/>
              </a:solidFill>
            </a:endParaRPr>
          </a:p>
        </p:txBody>
      </p:sp>
      <p:sp>
        <p:nvSpPr>
          <p:cNvPr id="8" name="Rounded Rectangle 7"/>
          <p:cNvSpPr/>
          <p:nvPr/>
        </p:nvSpPr>
        <p:spPr>
          <a:xfrm>
            <a:off x="79273" y="5158581"/>
            <a:ext cx="3711677" cy="7239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D" b="1" dirty="0" err="1" smtClean="0">
                <a:solidFill>
                  <a:schemeClr val="tx1"/>
                </a:solidFill>
              </a:rPr>
              <a:t>Rekomendasi</a:t>
            </a:r>
            <a:r>
              <a:rPr lang="en-ID" b="1" dirty="0" smtClean="0">
                <a:solidFill>
                  <a:schemeClr val="tx1"/>
                </a:solidFill>
              </a:rPr>
              <a:t> proses</a:t>
            </a:r>
            <a:endParaRPr 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A9A18-93E0-4615-B7AA-B8C8FBB14464}"/>
              </a:ext>
            </a:extLst>
          </p:cNvPr>
          <p:cNvSpPr>
            <a:spLocks noGrp="1"/>
          </p:cNvSpPr>
          <p:nvPr>
            <p:ph type="title"/>
          </p:nvPr>
        </p:nvSpPr>
        <p:spPr>
          <a:xfrm>
            <a:off x="611191" y="2448458"/>
            <a:ext cx="5546449" cy="2559169"/>
          </a:xfrm>
        </p:spPr>
        <p:txBody>
          <a:bodyPr rtlCol="0"/>
          <a:lstStyle/>
          <a:p>
            <a:pPr>
              <a:defRPr/>
            </a:pPr>
            <a:r>
              <a:rPr lang="en-IN" sz="6000" dirty="0" smtClean="0"/>
              <a:t>TERIMA</a:t>
            </a:r>
            <a:r>
              <a:rPr lang="id-ID" sz="6000" dirty="0" smtClean="0"/>
              <a:t/>
            </a:r>
            <a:br>
              <a:rPr lang="id-ID" sz="6000" dirty="0" smtClean="0"/>
            </a:br>
            <a:r>
              <a:rPr lang="en-IN" sz="6000" dirty="0" smtClean="0"/>
              <a:t>KASIH</a:t>
            </a:r>
            <a:r>
              <a:rPr lang="en-IN" sz="4000" dirty="0"/>
              <a:t/>
            </a:r>
            <a:br>
              <a:rPr lang="en-IN" sz="4000" dirty="0"/>
            </a:br>
            <a:endParaRPr lang="en-IN" dirty="0"/>
          </a:p>
        </p:txBody>
      </p:sp>
      <p:pic>
        <p:nvPicPr>
          <p:cNvPr id="11" name="Picture Placeholder 10">
            <a:extLst>
              <a:ext uri="{FF2B5EF4-FFF2-40B4-BE49-F238E27FC236}">
                <a16:creationId xmlns="" xmlns:a16="http://schemas.microsoft.com/office/drawing/2014/main" id="{3E70122A-9C39-485C-91AC-339EFA260B5A}"/>
              </a:ext>
            </a:extLst>
          </p:cNvPr>
          <p:cNvPicPr>
            <a:picLocks noGrp="1" noChangeAspect="1"/>
          </p:cNvPicPr>
          <p:nvPr>
            <p:ph type="pic" sz="quarter" idx="13"/>
          </p:nvPr>
        </p:nvPicPr>
        <p:blipFill>
          <a:blip r:embed="rId3"/>
          <a:srcRect l="12496" r="12496" b="29684"/>
          <a:stretch>
            <a:fillRect/>
          </a:stretch>
        </p:blipFill>
        <p:spPr>
          <a:xfrm>
            <a:off x="3562350" y="766647"/>
            <a:ext cx="6172200" cy="5898056"/>
          </a:xfrm>
        </p:spPr>
      </p:pic>
      <p:sp>
        <p:nvSpPr>
          <p:cNvPr id="53251" name="Slide Number Placeholder 3">
            <a:extLst>
              <a:ext uri="{FF2B5EF4-FFF2-40B4-BE49-F238E27FC236}">
                <a16:creationId xmlns="" xmlns:a16="http://schemas.microsoft.com/office/drawing/2014/main" id="{8A702542-7995-4230-A32A-011482CEC04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114"/>
              </a:spcBef>
              <a:buFont typeface="Arial" panose="020B0604020202020204" pitchFamily="34" charset="0"/>
              <a:buChar char="•"/>
              <a:defRPr sz="3100">
                <a:solidFill>
                  <a:schemeClr val="tx1"/>
                </a:solidFill>
                <a:latin typeface="Calibri" panose="020F0502020204030204" pitchFamily="34" charset="0"/>
              </a:defRPr>
            </a:lvl1pPr>
            <a:lvl2pPr marL="827068" indent="-318104">
              <a:lnSpc>
                <a:spcPct val="90000"/>
              </a:lnSpc>
              <a:spcBef>
                <a:spcPts val="557"/>
              </a:spcBef>
              <a:buFont typeface="Arial" panose="020B0604020202020204" pitchFamily="34" charset="0"/>
              <a:buChar char="•"/>
              <a:defRPr sz="2700">
                <a:solidFill>
                  <a:schemeClr val="tx1"/>
                </a:solidFill>
                <a:latin typeface="Calibri" panose="020F0502020204030204" pitchFamily="34" charset="0"/>
              </a:defRPr>
            </a:lvl2pPr>
            <a:lvl3pPr marL="1272413" indent="-254484">
              <a:lnSpc>
                <a:spcPct val="90000"/>
              </a:lnSpc>
              <a:spcBef>
                <a:spcPts val="557"/>
              </a:spcBef>
              <a:buFont typeface="Arial" panose="020B0604020202020204" pitchFamily="34" charset="0"/>
              <a:buChar char="•"/>
              <a:defRPr sz="2200">
                <a:solidFill>
                  <a:schemeClr val="tx1"/>
                </a:solidFill>
                <a:latin typeface="Calibri" panose="020F0502020204030204" pitchFamily="34" charset="0"/>
              </a:defRPr>
            </a:lvl3pPr>
            <a:lvl4pPr marL="1781378" indent="-254484">
              <a:lnSpc>
                <a:spcPct val="90000"/>
              </a:lnSpc>
              <a:spcBef>
                <a:spcPts val="557"/>
              </a:spcBef>
              <a:buFont typeface="Arial" panose="020B0604020202020204" pitchFamily="34" charset="0"/>
              <a:buChar char="•"/>
              <a:defRPr>
                <a:solidFill>
                  <a:schemeClr val="tx1"/>
                </a:solidFill>
                <a:latin typeface="Calibri" panose="020F0502020204030204" pitchFamily="34" charset="0"/>
              </a:defRPr>
            </a:lvl4pPr>
            <a:lvl5pPr marL="2290343" indent="-254484">
              <a:lnSpc>
                <a:spcPct val="90000"/>
              </a:lnSpc>
              <a:spcBef>
                <a:spcPts val="557"/>
              </a:spcBef>
              <a:buFont typeface="Arial" panose="020B0604020202020204" pitchFamily="34" charset="0"/>
              <a:buChar char="•"/>
              <a:defRPr>
                <a:solidFill>
                  <a:schemeClr val="tx1"/>
                </a:solidFill>
                <a:latin typeface="Calibri" panose="020F0502020204030204" pitchFamily="34" charset="0"/>
              </a:defRPr>
            </a:lvl5pPr>
            <a:lvl6pPr marL="2799308" indent="-254484" eaLnBrk="0" fontAlgn="base" hangingPunct="0">
              <a:lnSpc>
                <a:spcPct val="90000"/>
              </a:lnSpc>
              <a:spcBef>
                <a:spcPts val="557"/>
              </a:spcBef>
              <a:spcAft>
                <a:spcPct val="0"/>
              </a:spcAft>
              <a:buFont typeface="Arial" panose="020B0604020202020204" pitchFamily="34" charset="0"/>
              <a:buChar char="•"/>
              <a:defRPr>
                <a:solidFill>
                  <a:schemeClr val="tx1"/>
                </a:solidFill>
                <a:latin typeface="Calibri" panose="020F0502020204030204" pitchFamily="34" charset="0"/>
              </a:defRPr>
            </a:lvl6pPr>
            <a:lvl7pPr marL="3308275" indent="-254484" eaLnBrk="0" fontAlgn="base" hangingPunct="0">
              <a:lnSpc>
                <a:spcPct val="90000"/>
              </a:lnSpc>
              <a:spcBef>
                <a:spcPts val="557"/>
              </a:spcBef>
              <a:spcAft>
                <a:spcPct val="0"/>
              </a:spcAft>
              <a:buFont typeface="Arial" panose="020B0604020202020204" pitchFamily="34" charset="0"/>
              <a:buChar char="•"/>
              <a:defRPr>
                <a:solidFill>
                  <a:schemeClr val="tx1"/>
                </a:solidFill>
                <a:latin typeface="Calibri" panose="020F0502020204030204" pitchFamily="34" charset="0"/>
              </a:defRPr>
            </a:lvl7pPr>
            <a:lvl8pPr marL="3817238" indent="-254484" eaLnBrk="0" fontAlgn="base" hangingPunct="0">
              <a:lnSpc>
                <a:spcPct val="90000"/>
              </a:lnSpc>
              <a:spcBef>
                <a:spcPts val="557"/>
              </a:spcBef>
              <a:spcAft>
                <a:spcPct val="0"/>
              </a:spcAft>
              <a:buFont typeface="Arial" panose="020B0604020202020204" pitchFamily="34" charset="0"/>
              <a:buChar char="•"/>
              <a:defRPr>
                <a:solidFill>
                  <a:schemeClr val="tx1"/>
                </a:solidFill>
                <a:latin typeface="Calibri" panose="020F0502020204030204" pitchFamily="34" charset="0"/>
              </a:defRPr>
            </a:lvl8pPr>
            <a:lvl9pPr marL="4326203" indent="-254484" eaLnBrk="0" fontAlgn="base" hangingPunct="0">
              <a:lnSpc>
                <a:spcPct val="90000"/>
              </a:lnSpc>
              <a:spcBef>
                <a:spcPts val="557"/>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0F57090-5050-4C03-A163-635921C6FB2E}" type="slidenum">
              <a:rPr lang="en-IN" altLang="en-US" sz="1000" smtClean="0">
                <a:solidFill>
                  <a:schemeClr val="bg1"/>
                </a:solidFill>
              </a:rPr>
              <a:pPr fontAlgn="base">
                <a:lnSpc>
                  <a:spcPct val="100000"/>
                </a:lnSpc>
                <a:spcBef>
                  <a:spcPct val="0"/>
                </a:spcBef>
                <a:spcAft>
                  <a:spcPct val="0"/>
                </a:spcAft>
                <a:buFontTx/>
                <a:buNone/>
              </a:pPr>
              <a:t>15</a:t>
            </a:fld>
            <a:endParaRPr lang="en-IN" altLang="en-US"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 y="3"/>
            <a:ext cx="10251908"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solidFill>
                  <a:schemeClr val="tx1"/>
                </a:solidFill>
                <a:latin typeface="Bookman Old Style" pitchFamily="18" charset="0"/>
              </a:rPr>
              <a:t>PROFIL KABUPATEN BANGGAI KEPULAUAN </a:t>
            </a:r>
            <a:endParaRPr lang="en-US" sz="2800" b="1" dirty="0">
              <a:solidFill>
                <a:schemeClr val="tx1"/>
              </a:solidFill>
              <a:latin typeface="Bookman Old Style"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024146" y="-16042"/>
            <a:ext cx="1453354" cy="1106304"/>
          </a:xfrm>
          <a:prstGeom prst="rect">
            <a:avLst/>
          </a:prstGeom>
        </p:spPr>
      </p:pic>
      <p:pic>
        <p:nvPicPr>
          <p:cNvPr id="13" name="Picture 12"/>
          <p:cNvPicPr/>
          <p:nvPr/>
        </p:nvPicPr>
        <p:blipFill>
          <a:blip r:embed="rId3" cstate="print"/>
          <a:srcRect/>
          <a:stretch>
            <a:fillRect/>
          </a:stretch>
        </p:blipFill>
        <p:spPr bwMode="auto">
          <a:xfrm>
            <a:off x="0" y="1113964"/>
            <a:ext cx="10477500" cy="6263482"/>
          </a:xfrm>
          <a:prstGeom prst="rect">
            <a:avLst/>
          </a:prstGeom>
          <a:noFill/>
          <a:ln w="9525">
            <a:noFill/>
            <a:miter lim="800000"/>
            <a:headEnd/>
            <a:tailEnd/>
          </a:ln>
        </p:spPr>
      </p:pic>
      <p:graphicFrame>
        <p:nvGraphicFramePr>
          <p:cNvPr id="14" name="Chart 13"/>
          <p:cNvGraphicFramePr/>
          <p:nvPr/>
        </p:nvGraphicFramePr>
        <p:xfrm>
          <a:off x="0" y="1691481"/>
          <a:ext cx="10477500" cy="56538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Pendaftaran</a:t>
            </a:r>
            <a:r>
              <a:rPr lang="en-US" b="1" dirty="0" smtClean="0"/>
              <a:t> Dan </a:t>
            </a:r>
            <a:r>
              <a:rPr lang="en-US" b="1" dirty="0" err="1" smtClean="0"/>
              <a:t>Verifikasi</a:t>
            </a:r>
            <a:r>
              <a:rPr lang="en-US" b="1" dirty="0" smtClean="0"/>
              <a:t> </a:t>
            </a:r>
            <a:r>
              <a:rPr lang="en-US" b="1" dirty="0" err="1" smtClean="0"/>
              <a:t>Peserta</a:t>
            </a:r>
            <a:r>
              <a:rPr lang="en-US" b="1" dirty="0" smtClean="0"/>
              <a:t> </a:t>
            </a:r>
            <a:r>
              <a:rPr lang="en-US" b="1" dirty="0" err="1" smtClean="0"/>
              <a:t>Pemilu</a:t>
            </a:r>
            <a:r>
              <a:rPr lang="en-US" b="1" dirty="0" smtClean="0"/>
              <a:t> </a:t>
            </a:r>
            <a:endParaRPr lang="en-US" b="1" dirty="0"/>
          </a:p>
        </p:txBody>
      </p:sp>
      <p:sp>
        <p:nvSpPr>
          <p:cNvPr id="3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KEGIATAN PENGAWASAN DAN </a:t>
            </a:r>
            <a:b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br>
            <a: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DINAMIKA PERMASALAHAN PERTAHAPAN  </a:t>
            </a:r>
            <a:endParaRPr lang="en-US" sz="28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05081322"/>
              </p:ext>
            </p:extLst>
          </p:nvPr>
        </p:nvGraphicFramePr>
        <p:xfrm>
          <a:off x="5314950" y="2682081"/>
          <a:ext cx="5162550" cy="4663282"/>
        </p:xfrm>
        <a:graphic>
          <a:graphicData uri="http://schemas.openxmlformats.org/drawingml/2006/table">
            <a:tbl>
              <a:tblPr firstRow="1" bandRow="1">
                <a:tableStyleId>{69012ECD-51FC-41F1-AA8D-1B2483CD663E}</a:tableStyleId>
              </a:tblPr>
              <a:tblGrid>
                <a:gridCol w="5162550"/>
              </a:tblGrid>
              <a:tr h="4663282">
                <a:tc>
                  <a:txBody>
                    <a:bodyPr/>
                    <a:lstStyle/>
                    <a:p>
                      <a:pPr marL="514350" indent="-514350" algn="just">
                        <a:buSzPct val="90000"/>
                        <a:buFont typeface="+mj-lt"/>
                        <a:buAutoNum type="arabicPeriod"/>
                      </a:pPr>
                      <a:endParaRPr kumimoji="0" lang="en-GB" sz="2400" b="1" kern="1200" dirty="0" smtClean="0">
                        <a:solidFill>
                          <a:schemeClr val="tx1"/>
                        </a:solidFill>
                        <a:latin typeface="+mn-lt"/>
                        <a:ea typeface="+mn-ea"/>
                        <a:cs typeface="+mn-cs"/>
                      </a:endParaRPr>
                    </a:p>
                    <a:p>
                      <a:pPr marL="514350" indent="-514350" algn="just">
                        <a:buSzPct val="90000"/>
                        <a:buFont typeface="+mj-lt"/>
                        <a:buAutoNum type="arabicPeriod"/>
                      </a:pPr>
                      <a:endParaRPr kumimoji="0" lang="en-GB" sz="2400" b="1" kern="1200" dirty="0" smtClean="0">
                        <a:solidFill>
                          <a:schemeClr val="tx1"/>
                        </a:solidFill>
                        <a:latin typeface="+mn-lt"/>
                        <a:ea typeface="+mn-ea"/>
                        <a:cs typeface="+mn-cs"/>
                      </a:endParaRPr>
                    </a:p>
                    <a:p>
                      <a:pPr marL="514350" indent="-514350" algn="just">
                        <a:buSzPct val="90000"/>
                        <a:buFont typeface="+mj-lt"/>
                        <a:buAutoNum type="arabicPeriod"/>
                      </a:pPr>
                      <a:r>
                        <a:rPr kumimoji="0" lang="en-GB" sz="2400" b="1" kern="1200" dirty="0" err="1" smtClean="0">
                          <a:solidFill>
                            <a:schemeClr val="tx1"/>
                          </a:solidFill>
                          <a:latin typeface="+mn-lt"/>
                          <a:ea typeface="+mn-ea"/>
                          <a:cs typeface="+mn-cs"/>
                        </a:rPr>
                        <a:t>Terdapatnya</a:t>
                      </a:r>
                      <a:r>
                        <a:rPr kumimoji="0" lang="en-GB" sz="2400" b="1" kern="1200" dirty="0" smtClean="0">
                          <a:solidFill>
                            <a:schemeClr val="tx1"/>
                          </a:solidFill>
                          <a:latin typeface="+mn-lt"/>
                          <a:ea typeface="+mn-ea"/>
                          <a:cs typeface="+mn-cs"/>
                        </a:rPr>
                        <a:t> data </a:t>
                      </a:r>
                      <a:r>
                        <a:rPr kumimoji="0" lang="en-GB" sz="2400" b="1" kern="1200" dirty="0" err="1" smtClean="0">
                          <a:solidFill>
                            <a:schemeClr val="tx1"/>
                          </a:solidFill>
                          <a:latin typeface="+mn-lt"/>
                          <a:ea typeface="+mn-ea"/>
                          <a:cs typeface="+mn-cs"/>
                        </a:rPr>
                        <a:t>keanggotaan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Partai</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Politik</a:t>
                      </a:r>
                      <a:r>
                        <a:rPr kumimoji="0" lang="en-GB" sz="2400" b="1" kern="1200" dirty="0" smtClean="0">
                          <a:solidFill>
                            <a:schemeClr val="tx1"/>
                          </a:solidFill>
                          <a:latin typeface="+mn-lt"/>
                          <a:ea typeface="+mn-ea"/>
                          <a:cs typeface="+mn-cs"/>
                        </a:rPr>
                        <a:t>  yang </a:t>
                      </a:r>
                      <a:r>
                        <a:rPr kumimoji="0" lang="en-GB" sz="2400" b="1" kern="1200" dirty="0" err="1" smtClean="0">
                          <a:solidFill>
                            <a:schemeClr val="tx1"/>
                          </a:solidFill>
                          <a:latin typeface="+mn-lt"/>
                          <a:ea typeface="+mn-ea"/>
                          <a:cs typeface="+mn-cs"/>
                        </a:rPr>
                        <a:t>ganda</a:t>
                      </a:r>
                      <a:r>
                        <a:rPr kumimoji="0" lang="en-GB" sz="2400" b="1" kern="1200" dirty="0" smtClean="0">
                          <a:solidFill>
                            <a:schemeClr val="tx1"/>
                          </a:solidFill>
                          <a:latin typeface="+mn-lt"/>
                          <a:ea typeface="+mn-ea"/>
                          <a:cs typeface="+mn-cs"/>
                        </a:rPr>
                        <a:t> internal </a:t>
                      </a:r>
                      <a:r>
                        <a:rPr kumimoji="0" lang="en-GB" sz="2400" b="1" kern="1200" dirty="0" err="1" smtClean="0">
                          <a:solidFill>
                            <a:schemeClr val="tx1"/>
                          </a:solidFill>
                          <a:latin typeface="+mn-lt"/>
                          <a:ea typeface="+mn-ea"/>
                          <a:cs typeface="+mn-cs"/>
                        </a:rPr>
                        <a:t>maupun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ganda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eksternal</a:t>
                      </a:r>
                      <a:endParaRPr kumimoji="0" lang="en-GB" sz="2400" b="1" kern="1200" dirty="0" smtClean="0">
                        <a:solidFill>
                          <a:schemeClr val="tx1"/>
                        </a:solidFill>
                        <a:latin typeface="+mn-lt"/>
                        <a:ea typeface="+mn-ea"/>
                        <a:cs typeface="+mn-cs"/>
                      </a:endParaRPr>
                    </a:p>
                    <a:p>
                      <a:pPr marL="514350" indent="-514350" algn="just">
                        <a:buSzPct val="90000"/>
                        <a:buFont typeface="+mj-lt"/>
                        <a:buAutoNum type="arabicPeriod"/>
                      </a:pPr>
                      <a:r>
                        <a:rPr kumimoji="0" lang="en-GB" sz="2400" b="1" kern="1200" dirty="0" err="1" smtClean="0">
                          <a:solidFill>
                            <a:schemeClr val="tx1"/>
                          </a:solidFill>
                          <a:latin typeface="+mn-lt"/>
                          <a:ea typeface="+mn-ea"/>
                          <a:cs typeface="+mn-cs"/>
                        </a:rPr>
                        <a:t>Seringnya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keluar</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surat</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edaran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dari</a:t>
                      </a:r>
                      <a:r>
                        <a:rPr kumimoji="0" lang="en-GB" sz="2400" b="1" kern="1200" dirty="0" smtClean="0">
                          <a:solidFill>
                            <a:schemeClr val="tx1"/>
                          </a:solidFill>
                          <a:latin typeface="+mn-lt"/>
                          <a:ea typeface="+mn-ea"/>
                          <a:cs typeface="+mn-cs"/>
                        </a:rPr>
                        <a:t> KPU RI yang </a:t>
                      </a:r>
                      <a:r>
                        <a:rPr kumimoji="0" lang="en-GB" sz="2400" b="1" kern="1200" dirty="0" err="1" smtClean="0">
                          <a:solidFill>
                            <a:schemeClr val="tx1"/>
                          </a:solidFill>
                          <a:latin typeface="+mn-lt"/>
                          <a:ea typeface="+mn-ea"/>
                          <a:cs typeface="+mn-cs"/>
                        </a:rPr>
                        <a:t>membuat</a:t>
                      </a:r>
                      <a:r>
                        <a:rPr kumimoji="0" lang="en-GB" sz="2400" b="1" kern="1200" dirty="0" smtClean="0">
                          <a:solidFill>
                            <a:schemeClr val="tx1"/>
                          </a:solidFill>
                          <a:latin typeface="+mn-lt"/>
                          <a:ea typeface="+mn-ea"/>
                          <a:cs typeface="+mn-cs"/>
                        </a:rPr>
                        <a:t> proses </a:t>
                      </a:r>
                      <a:r>
                        <a:rPr kumimoji="0" lang="en-GB" sz="2400" b="1" kern="1200" dirty="0" err="1" smtClean="0">
                          <a:solidFill>
                            <a:schemeClr val="tx1"/>
                          </a:solidFill>
                          <a:latin typeface="+mn-lt"/>
                          <a:ea typeface="+mn-ea"/>
                          <a:cs typeface="+mn-cs"/>
                        </a:rPr>
                        <a:t>penyerahan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itu</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terganggu</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karena</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ketidak</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tegasan</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dalam</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rangka</a:t>
                      </a:r>
                      <a:r>
                        <a:rPr kumimoji="0" lang="en-GB" sz="2400" b="1" kern="1200" dirty="0" smtClean="0">
                          <a:solidFill>
                            <a:schemeClr val="tx1"/>
                          </a:solidFill>
                          <a:latin typeface="+mn-lt"/>
                          <a:ea typeface="+mn-ea"/>
                          <a:cs typeface="+mn-cs"/>
                        </a:rPr>
                        <a:t> limit </a:t>
                      </a:r>
                      <a:r>
                        <a:rPr kumimoji="0" lang="en-GB" sz="2400" b="1" kern="1200" dirty="0" err="1" smtClean="0">
                          <a:solidFill>
                            <a:schemeClr val="tx1"/>
                          </a:solidFill>
                          <a:latin typeface="+mn-lt"/>
                          <a:ea typeface="+mn-ea"/>
                          <a:cs typeface="+mn-cs"/>
                        </a:rPr>
                        <a:t>waktu</a:t>
                      </a:r>
                      <a:r>
                        <a:rPr kumimoji="0" lang="en-GB" sz="2400" b="1" kern="1200" dirty="0" smtClean="0">
                          <a:solidFill>
                            <a:schemeClr val="tx1"/>
                          </a:solidFill>
                          <a:latin typeface="+mn-lt"/>
                          <a:ea typeface="+mn-ea"/>
                          <a:cs typeface="+mn-cs"/>
                        </a:rPr>
                        <a:t> </a:t>
                      </a:r>
                      <a:r>
                        <a:rPr kumimoji="0" lang="en-GB" sz="2400" b="1" kern="1200" dirty="0" err="1" smtClean="0">
                          <a:solidFill>
                            <a:schemeClr val="tx1"/>
                          </a:solidFill>
                          <a:latin typeface="+mn-lt"/>
                          <a:ea typeface="+mn-ea"/>
                          <a:cs typeface="+mn-cs"/>
                        </a:rPr>
                        <a:t>penyerahan</a:t>
                      </a:r>
                      <a:r>
                        <a:rPr kumimoji="0" lang="en-GB" sz="2400" b="1" kern="1200" dirty="0" smtClean="0">
                          <a:solidFill>
                            <a:schemeClr val="tx1"/>
                          </a:solidFill>
                          <a:latin typeface="+mn-lt"/>
                          <a:ea typeface="+mn-ea"/>
                          <a:cs typeface="+mn-cs"/>
                        </a:rPr>
                        <a:t>.</a:t>
                      </a:r>
                      <a:endParaRPr kumimoji="0" lang="en-GB" sz="2400" kern="1200" dirty="0" smtClean="0">
                        <a:solidFill>
                          <a:schemeClr val="tx1"/>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85424"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6" name="Table 15"/>
          <p:cNvGraphicFramePr>
            <a:graphicFrameLocks noGrp="1"/>
          </p:cNvGraphicFramePr>
          <p:nvPr/>
        </p:nvGraphicFramePr>
        <p:xfrm>
          <a:off x="0" y="2682088"/>
          <a:ext cx="5238751" cy="4663270"/>
        </p:xfrm>
        <a:graphic>
          <a:graphicData uri="http://schemas.openxmlformats.org/drawingml/2006/table">
            <a:tbl>
              <a:tblPr>
                <a:tableStyleId>{3C2FFA5D-87B4-456A-9821-1D502468CF0F}</a:tableStyleId>
              </a:tblPr>
              <a:tblGrid>
                <a:gridCol w="409503"/>
                <a:gridCol w="853488"/>
                <a:gridCol w="916710"/>
                <a:gridCol w="916710"/>
                <a:gridCol w="610660"/>
                <a:gridCol w="819003"/>
                <a:gridCol w="712677"/>
              </a:tblGrid>
              <a:tr h="1092944">
                <a:tc>
                  <a:txBody>
                    <a:bodyPr/>
                    <a:lstStyle/>
                    <a:p>
                      <a:pPr algn="ctr">
                        <a:lnSpc>
                          <a:spcPct val="115000"/>
                        </a:lnSpc>
                        <a:spcAft>
                          <a:spcPts val="0"/>
                        </a:spcAft>
                      </a:pPr>
                      <a:r>
                        <a:rPr lang="id-ID" sz="1100" dirty="0"/>
                        <a:t>No</a:t>
                      </a:r>
                      <a:endParaRPr lang="en-US" sz="1100" dirty="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dirty="0"/>
                        <a:t>Nama Partai</a:t>
                      </a:r>
                      <a:endParaRPr lang="en-US" sz="1100" dirty="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dirty="0"/>
                        <a:t>1000 atau 1/1000 jumlah penduduk </a:t>
                      </a:r>
                      <a:endParaRPr lang="en-US" sz="1100" dirty="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a:t>Jumlah anggota di lampiran 2 model F2-Partai Politik </a:t>
                      </a:r>
                      <a:endParaRPr lang="en-US" sz="110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a:t>Jumlah Salinan KTA</a:t>
                      </a:r>
                      <a:endParaRPr lang="en-US" sz="110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a:t>Jumlah Salinan E-KTP/</a:t>
                      </a:r>
                      <a:r>
                        <a:rPr lang="en-US" sz="1100"/>
                        <a:t>Suket</a:t>
                      </a:r>
                      <a:endParaRPr lang="en-US" sz="1100">
                        <a:latin typeface="Calibri"/>
                        <a:ea typeface="Times New Roman"/>
                        <a:cs typeface="Times New Roman"/>
                      </a:endParaRPr>
                    </a:p>
                  </a:txBody>
                  <a:tcPr marL="60739" marR="60739" marT="0" marB="0" anchor="ctr">
                    <a:solidFill>
                      <a:schemeClr val="bg1">
                        <a:lumMod val="85000"/>
                      </a:schemeClr>
                    </a:solidFill>
                  </a:tcPr>
                </a:tc>
                <a:tc>
                  <a:txBody>
                    <a:bodyPr/>
                    <a:lstStyle/>
                    <a:p>
                      <a:pPr algn="ctr">
                        <a:lnSpc>
                          <a:spcPct val="115000"/>
                        </a:lnSpc>
                        <a:spcAft>
                          <a:spcPts val="0"/>
                        </a:spcAft>
                      </a:pPr>
                      <a:r>
                        <a:rPr lang="id-ID" sz="1100" dirty="0"/>
                        <a:t>Berkas diterima atau ditolak oleh KPU</a:t>
                      </a:r>
                      <a:endParaRPr lang="en-US" sz="1100" dirty="0">
                        <a:latin typeface="Calibri"/>
                        <a:ea typeface="Times New Roman"/>
                        <a:cs typeface="Times New Roman"/>
                      </a:endParaRPr>
                    </a:p>
                  </a:txBody>
                  <a:tcPr marL="60739" marR="60739" marT="0" marB="0" anchor="ctr">
                    <a:solidFill>
                      <a:schemeClr val="bg1">
                        <a:lumMod val="85000"/>
                      </a:schemeClr>
                    </a:solidFill>
                  </a:tcPr>
                </a:tc>
              </a:tr>
              <a:tr h="218589">
                <a:tc>
                  <a:txBody>
                    <a:bodyPr/>
                    <a:lstStyle/>
                    <a:p>
                      <a:pPr marL="0" indent="0" algn="ctr">
                        <a:lnSpc>
                          <a:spcPct val="115000"/>
                        </a:lnSpc>
                        <a:spcAft>
                          <a:spcPts val="0"/>
                        </a:spcAft>
                      </a:pPr>
                      <a:r>
                        <a:rPr lang="en-US" sz="1100" dirty="0"/>
                        <a:t>1.</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PKB</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146</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139</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143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2.</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GERINDRA</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569</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569</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569</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PDIP</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214</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214</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214</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81948">
                <a:tc>
                  <a:txBody>
                    <a:bodyPr/>
                    <a:lstStyle/>
                    <a:p>
                      <a:pPr marL="0" indent="0" algn="ctr">
                        <a:lnSpc>
                          <a:spcPct val="115000"/>
                        </a:lnSpc>
                        <a:spcAft>
                          <a:spcPts val="0"/>
                        </a:spcAft>
                      </a:pPr>
                      <a:r>
                        <a:rPr lang="en-US" sz="1100" dirty="0"/>
                        <a:t>4.</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NASDEM</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261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261</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261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5.</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GOLKAR</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1.503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1.503</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1.503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6.</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GARUDA</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170</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170</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170</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81948">
                <a:tc>
                  <a:txBody>
                    <a:bodyPr/>
                    <a:lstStyle/>
                    <a:p>
                      <a:pPr marL="0" indent="0" algn="ctr">
                        <a:lnSpc>
                          <a:spcPct val="115000"/>
                        </a:lnSpc>
                        <a:spcAft>
                          <a:spcPts val="0"/>
                        </a:spcAft>
                      </a:pPr>
                      <a:r>
                        <a:rPr lang="en-US" sz="1100" dirty="0"/>
                        <a:t>7.</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BERKARYA</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223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226</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226</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8.</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PKS</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141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141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141</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9.</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PERINDO</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441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441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441</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81948">
                <a:tc>
                  <a:txBody>
                    <a:bodyPr/>
                    <a:lstStyle/>
                    <a:p>
                      <a:pPr marL="0" indent="0" algn="ctr">
                        <a:lnSpc>
                          <a:spcPct val="115000"/>
                        </a:lnSpc>
                        <a:spcAft>
                          <a:spcPts val="0"/>
                        </a:spcAft>
                      </a:pPr>
                      <a:r>
                        <a:rPr lang="en-US" sz="1100" dirty="0"/>
                        <a:t>10.</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PPP</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185</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185</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185</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11.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PSI</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180</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180</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180</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12.</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PAN</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202</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202</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202</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Diterima</a:t>
                      </a:r>
                      <a:endParaRPr lang="en-US" sz="1100">
                        <a:latin typeface="Calibri"/>
                        <a:ea typeface="Times New Roman"/>
                        <a:cs typeface="Times New Roman"/>
                      </a:endParaRPr>
                    </a:p>
                  </a:txBody>
                  <a:tcPr marL="60739" marR="60739" marT="0" marB="0">
                    <a:solidFill>
                      <a:schemeClr val="bg1">
                        <a:lumMod val="85000"/>
                      </a:schemeClr>
                    </a:solidFill>
                  </a:tcPr>
                </a:tc>
              </a:tr>
              <a:tr h="281948">
                <a:tc>
                  <a:txBody>
                    <a:bodyPr/>
                    <a:lstStyle/>
                    <a:p>
                      <a:pPr marL="0" indent="0" algn="ctr">
                        <a:lnSpc>
                          <a:spcPct val="115000"/>
                        </a:lnSpc>
                        <a:spcAft>
                          <a:spcPts val="0"/>
                        </a:spcAft>
                      </a:pPr>
                      <a:r>
                        <a:rPr lang="en-US" sz="1100" dirty="0"/>
                        <a:t>13.</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HANURA</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858</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203</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203</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Diterima</a:t>
                      </a:r>
                      <a:endParaRPr lang="en-US" sz="1100" dirty="0">
                        <a:latin typeface="Calibri"/>
                        <a:ea typeface="Times New Roman"/>
                        <a:cs typeface="Times New Roman"/>
                      </a:endParaRPr>
                    </a:p>
                  </a:txBody>
                  <a:tcPr marL="60739" marR="60739" marT="0" marB="0">
                    <a:solidFill>
                      <a:schemeClr val="bg1">
                        <a:lumMod val="85000"/>
                      </a:schemeClr>
                    </a:solidFill>
                  </a:tcPr>
                </a:tc>
              </a:tr>
              <a:tr h="218589">
                <a:tc>
                  <a:txBody>
                    <a:bodyPr/>
                    <a:lstStyle/>
                    <a:p>
                      <a:pPr algn="ctr">
                        <a:lnSpc>
                          <a:spcPct val="115000"/>
                        </a:lnSpc>
                        <a:spcAft>
                          <a:spcPts val="0"/>
                        </a:spcAft>
                      </a:pPr>
                      <a:r>
                        <a:rPr lang="en-US" sz="1100"/>
                        <a:t>14.</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DEMOKRAT</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161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161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161</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Diterima</a:t>
                      </a:r>
                      <a:endParaRPr lang="en-US" sz="1100" dirty="0">
                        <a:latin typeface="Calibri"/>
                        <a:ea typeface="Times New Roman"/>
                        <a:cs typeface="Times New Roman"/>
                      </a:endParaRPr>
                    </a:p>
                  </a:txBody>
                  <a:tcPr marL="60739" marR="60739" marT="0" marB="0">
                    <a:solidFill>
                      <a:schemeClr val="bg1">
                        <a:lumMod val="85000"/>
                      </a:schemeClr>
                    </a:solidFill>
                  </a:tcPr>
                </a:tc>
              </a:tr>
              <a:tr h="256644">
                <a:tc>
                  <a:txBody>
                    <a:bodyPr/>
                    <a:lstStyle/>
                    <a:p>
                      <a:pPr marL="0" indent="0" algn="ctr">
                        <a:lnSpc>
                          <a:spcPct val="115000"/>
                        </a:lnSpc>
                        <a:spcAft>
                          <a:spcPts val="0"/>
                        </a:spcAft>
                      </a:pPr>
                      <a:r>
                        <a:rPr lang="en-US" sz="1100" dirty="0"/>
                        <a:t>19.</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just">
                        <a:lnSpc>
                          <a:spcPct val="115000"/>
                        </a:lnSpc>
                        <a:spcAft>
                          <a:spcPts val="0"/>
                        </a:spcAft>
                      </a:pPr>
                      <a:r>
                        <a:rPr lang="id-ID" sz="1100"/>
                        <a:t>PBB</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tabLst>
                          <a:tab pos="666750" algn="l"/>
                        </a:tabLst>
                      </a:pPr>
                      <a:r>
                        <a:rPr lang="id-ID" sz="1100"/>
                        <a:t>117</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120</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a:t>120</a:t>
                      </a:r>
                      <a:endParaRPr lang="en-US" sz="110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120</a:t>
                      </a:r>
                      <a:endParaRPr lang="en-US" sz="1100" dirty="0">
                        <a:latin typeface="Calibri"/>
                        <a:ea typeface="Times New Roman"/>
                        <a:cs typeface="Times New Roman"/>
                      </a:endParaRPr>
                    </a:p>
                  </a:txBody>
                  <a:tcPr marL="60739" marR="60739" marT="0" marB="0">
                    <a:solidFill>
                      <a:schemeClr val="bg1">
                        <a:lumMod val="85000"/>
                      </a:schemeClr>
                    </a:solidFill>
                  </a:tcPr>
                </a:tc>
                <a:tc>
                  <a:txBody>
                    <a:bodyPr/>
                    <a:lstStyle/>
                    <a:p>
                      <a:pPr algn="ctr">
                        <a:lnSpc>
                          <a:spcPct val="115000"/>
                        </a:lnSpc>
                        <a:spcAft>
                          <a:spcPts val="0"/>
                        </a:spcAft>
                      </a:pPr>
                      <a:r>
                        <a:rPr lang="id-ID" sz="1100" dirty="0"/>
                        <a:t>Diterima</a:t>
                      </a:r>
                      <a:endParaRPr lang="en-US" sz="1100" dirty="0">
                        <a:latin typeface="Calibri"/>
                        <a:ea typeface="Times New Roman"/>
                        <a:cs typeface="Times New Roman"/>
                      </a:endParaRPr>
                    </a:p>
                  </a:txBody>
                  <a:tcPr marL="60739" marR="60739" marT="0" marB="0">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101140" y="1234281"/>
            <a:ext cx="4038600" cy="609600"/>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Pemutakhiran</a:t>
            </a:r>
            <a:r>
              <a:rPr lang="en-US" b="1" dirty="0" smtClean="0"/>
              <a:t> Data </a:t>
            </a:r>
            <a:r>
              <a:rPr lang="en-US" b="1" dirty="0" err="1" smtClean="0"/>
              <a:t>Pemilih</a:t>
            </a:r>
            <a:r>
              <a:rPr lang="en-US" b="1" dirty="0" smtClean="0"/>
              <a:t> Dan </a:t>
            </a:r>
            <a:r>
              <a:rPr lang="en-US" b="1" dirty="0" err="1" smtClean="0"/>
              <a:t>Penyusunan</a:t>
            </a:r>
            <a:r>
              <a:rPr lang="en-US" b="1" dirty="0" smtClean="0"/>
              <a:t> </a:t>
            </a:r>
            <a:r>
              <a:rPr lang="en-US" b="1" dirty="0" err="1" smtClean="0"/>
              <a:t>Daftar</a:t>
            </a:r>
            <a:r>
              <a:rPr lang="en-US" b="1" dirty="0" smtClean="0"/>
              <a:t> </a:t>
            </a:r>
            <a:r>
              <a:rPr lang="en-US" b="1" dirty="0" err="1" smtClean="0"/>
              <a:t>Pemilih</a:t>
            </a:r>
            <a:r>
              <a:rPr lang="en-US" b="1" dirty="0" smtClean="0"/>
              <a:t>  </a:t>
            </a:r>
            <a:endParaRPr lang="en-US" b="1" dirty="0"/>
          </a:p>
        </p:txBody>
      </p:sp>
      <p:graphicFrame>
        <p:nvGraphicFramePr>
          <p:cNvPr id="6" name="Table 5"/>
          <p:cNvGraphicFramePr>
            <a:graphicFrameLocks noGrp="1"/>
          </p:cNvGraphicFramePr>
          <p:nvPr/>
        </p:nvGraphicFramePr>
        <p:xfrm>
          <a:off x="5314950" y="2682081"/>
          <a:ext cx="5162550" cy="4663282"/>
        </p:xfrm>
        <a:graphic>
          <a:graphicData uri="http://schemas.openxmlformats.org/drawingml/2006/table">
            <a:tbl>
              <a:tblPr firstRow="1" bandRow="1">
                <a:tableStyleId>{5C22544A-7EE6-4342-B048-85BDC9FD1C3A}</a:tableStyleId>
              </a:tblPr>
              <a:tblGrid>
                <a:gridCol w="5162550"/>
              </a:tblGrid>
              <a:tr h="4663282">
                <a:tc>
                  <a:txBody>
                    <a:bodyPr/>
                    <a:lstStyle/>
                    <a:p>
                      <a:pPr marL="273050" lvl="0" indent="-273050" algn="just"/>
                      <a:r>
                        <a:rPr kumimoji="0" lang="en-US" sz="1400" b="1" kern="1200" dirty="0" smtClean="0">
                          <a:solidFill>
                            <a:schemeClr val="tx1"/>
                          </a:solidFill>
                          <a:latin typeface="+mn-lt"/>
                          <a:ea typeface="+mn-ea"/>
                          <a:cs typeface="+mn-cs"/>
                        </a:rPr>
                        <a:t>1. 	</a:t>
                      </a:r>
                      <a:r>
                        <a:rPr kumimoji="0" lang="id-ID" sz="1400" b="1" kern="1200" dirty="0" smtClean="0">
                          <a:solidFill>
                            <a:schemeClr val="tx1"/>
                          </a:solidFill>
                          <a:latin typeface="+mn-lt"/>
                          <a:ea typeface="+mn-ea"/>
                          <a:cs typeface="+mn-cs"/>
                        </a:rPr>
                        <a:t>Masih terdapat pemilih yang sudah meninggal tetapi masih terdapat dalam DPT ini kemudian menjadi persoalan yang terjadi dalam proses pemutakhiran data</a:t>
                      </a:r>
                      <a:r>
                        <a:rPr kumimoji="0" lang="en-US" sz="1400" b="1" kern="1200" dirty="0" smtClean="0">
                          <a:solidFill>
                            <a:schemeClr val="tx1"/>
                          </a:solidFill>
                          <a:latin typeface="+mn-lt"/>
                          <a:ea typeface="+mn-ea"/>
                          <a:cs typeface="+mn-cs"/>
                        </a:rPr>
                        <a:t>;</a:t>
                      </a:r>
                    </a:p>
                    <a:p>
                      <a:pPr marL="273050" lvl="0" indent="-273050" algn="just"/>
                      <a:r>
                        <a:rPr kumimoji="0" lang="en-US" sz="1400" b="1" kern="1200" dirty="0" smtClean="0">
                          <a:solidFill>
                            <a:schemeClr val="tx1"/>
                          </a:solidFill>
                          <a:latin typeface="+mn-lt"/>
                          <a:ea typeface="+mn-ea"/>
                          <a:cs typeface="+mn-cs"/>
                        </a:rPr>
                        <a:t>2. 	</a:t>
                      </a:r>
                      <a:r>
                        <a:rPr kumimoji="0" lang="id-ID" sz="1400" b="1" kern="1200" dirty="0" smtClean="0">
                          <a:solidFill>
                            <a:schemeClr val="tx1"/>
                          </a:solidFill>
                          <a:latin typeface="+mn-lt"/>
                          <a:ea typeface="+mn-ea"/>
                          <a:cs typeface="+mn-cs"/>
                        </a:rPr>
                        <a:t>Masih ada penduduk yang secara konstitusional telah memiliki hak untuk menggunakan hak politiknya tetapi belum terdapat dalam DPT</a:t>
                      </a:r>
                      <a:r>
                        <a:rPr kumimoji="0" lang="en-US" sz="1400" b="1" kern="1200" dirty="0" smtClean="0">
                          <a:solidFill>
                            <a:schemeClr val="tx1"/>
                          </a:solidFill>
                          <a:latin typeface="+mn-lt"/>
                          <a:ea typeface="+mn-ea"/>
                          <a:cs typeface="+mn-cs"/>
                        </a:rPr>
                        <a:t>;</a:t>
                      </a:r>
                    </a:p>
                    <a:p>
                      <a:pPr marL="273050" lvl="0" indent="-273050" algn="just"/>
                      <a:r>
                        <a:rPr kumimoji="0" lang="en-US" sz="1400" b="1" kern="1200" dirty="0" smtClean="0">
                          <a:solidFill>
                            <a:schemeClr val="tx1"/>
                          </a:solidFill>
                          <a:latin typeface="+mn-lt"/>
                          <a:ea typeface="+mn-ea"/>
                          <a:cs typeface="+mn-cs"/>
                        </a:rPr>
                        <a:t>3. 	</a:t>
                      </a:r>
                      <a:r>
                        <a:rPr kumimoji="0" lang="id-ID" sz="1400" b="1" kern="1200" dirty="0" smtClean="0">
                          <a:solidFill>
                            <a:schemeClr val="tx1"/>
                          </a:solidFill>
                          <a:latin typeface="+mn-lt"/>
                          <a:ea typeface="+mn-ea"/>
                          <a:cs typeface="+mn-cs"/>
                        </a:rPr>
                        <a:t>Masih banyak </a:t>
                      </a:r>
                      <a:r>
                        <a:rPr kumimoji="0" lang="en-US" sz="1400" b="1" kern="1200" dirty="0" err="1" smtClean="0">
                          <a:solidFill>
                            <a:schemeClr val="tx1"/>
                          </a:solidFill>
                          <a:latin typeface="+mn-lt"/>
                          <a:ea typeface="+mn-ea"/>
                          <a:cs typeface="+mn-cs"/>
                        </a:rPr>
                        <a:t>Pantarlih</a:t>
                      </a:r>
                      <a:r>
                        <a:rPr kumimoji="0" lang="id-ID" sz="1400" b="1" kern="1200" dirty="0" smtClean="0">
                          <a:solidFill>
                            <a:schemeClr val="tx1"/>
                          </a:solidFill>
                          <a:latin typeface="+mn-lt"/>
                          <a:ea typeface="+mn-ea"/>
                          <a:cs typeface="+mn-cs"/>
                        </a:rPr>
                        <a:t> yang tidak melaksnakan tugas deng</a:t>
                      </a:r>
                      <a:r>
                        <a:rPr kumimoji="0" lang="en-US" sz="1400" b="1" kern="1200" dirty="0" smtClean="0">
                          <a:solidFill>
                            <a:schemeClr val="tx1"/>
                          </a:solidFill>
                          <a:latin typeface="+mn-lt"/>
                          <a:ea typeface="+mn-ea"/>
                          <a:cs typeface="+mn-cs"/>
                        </a:rPr>
                        <a:t>a</a:t>
                      </a:r>
                      <a:r>
                        <a:rPr kumimoji="0" lang="id-ID" sz="1400" b="1" kern="1200" dirty="0" smtClean="0">
                          <a:solidFill>
                            <a:schemeClr val="tx1"/>
                          </a:solidFill>
                          <a:latin typeface="+mn-lt"/>
                          <a:ea typeface="+mn-ea"/>
                          <a:cs typeface="+mn-cs"/>
                        </a:rPr>
                        <a:t>n baik, misalnya stiker coklit sudah terpasang tetapi penghuninya belum didata dan kurangnya pemahaman yang dimiliki oleh </a:t>
                      </a:r>
                      <a:r>
                        <a:rPr kumimoji="0" lang="en-US" sz="1400" b="1" kern="1200" dirty="0" err="1" smtClean="0">
                          <a:solidFill>
                            <a:schemeClr val="tx1"/>
                          </a:solidFill>
                          <a:latin typeface="+mn-lt"/>
                          <a:ea typeface="+mn-ea"/>
                          <a:cs typeface="+mn-cs"/>
                        </a:rPr>
                        <a:t>Pantarlih</a:t>
                      </a:r>
                      <a:r>
                        <a:rPr kumimoji="0" lang="id-ID" sz="1400" b="1" kern="1200" dirty="0" smtClean="0">
                          <a:solidFill>
                            <a:schemeClr val="tx1"/>
                          </a:solidFill>
                          <a:latin typeface="+mn-lt"/>
                          <a:ea typeface="+mn-ea"/>
                          <a:cs typeface="+mn-cs"/>
                        </a:rPr>
                        <a:t> dalam melaksnakan tugas dan fungsinya sehingga berpengaruh pada hasil coklit</a:t>
                      </a:r>
                      <a:r>
                        <a:rPr kumimoji="0" lang="en-US" sz="1400" b="1" kern="1200" dirty="0" smtClean="0">
                          <a:solidFill>
                            <a:schemeClr val="tx1"/>
                          </a:solidFill>
                          <a:latin typeface="+mn-lt"/>
                          <a:ea typeface="+mn-ea"/>
                          <a:cs typeface="+mn-cs"/>
                        </a:rPr>
                        <a:t>;</a:t>
                      </a:r>
                    </a:p>
                    <a:p>
                      <a:pPr marL="273050" lvl="0" indent="-273050" algn="just"/>
                      <a:r>
                        <a:rPr kumimoji="0" lang="en-US" sz="1400" b="1" kern="1200" dirty="0" smtClean="0">
                          <a:solidFill>
                            <a:schemeClr val="tx1"/>
                          </a:solidFill>
                          <a:latin typeface="+mn-lt"/>
                          <a:ea typeface="+mn-ea"/>
                          <a:cs typeface="+mn-cs"/>
                        </a:rPr>
                        <a:t>4. 	</a:t>
                      </a:r>
                      <a:r>
                        <a:rPr kumimoji="0" lang="en-US" sz="1400" b="1" kern="1200" dirty="0" err="1" smtClean="0">
                          <a:solidFill>
                            <a:schemeClr val="tx1"/>
                          </a:solidFill>
                          <a:latin typeface="+mn-lt"/>
                          <a:ea typeface="+mn-ea"/>
                          <a:cs typeface="+mn-cs"/>
                        </a:rPr>
                        <a:t>Proses</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pemutakhiran</a:t>
                      </a:r>
                      <a:r>
                        <a:rPr kumimoji="0" lang="en-US" sz="1400" b="1" kern="1200" dirty="0" smtClean="0">
                          <a:solidFill>
                            <a:schemeClr val="tx1"/>
                          </a:solidFill>
                          <a:latin typeface="+mn-lt"/>
                          <a:ea typeface="+mn-ea"/>
                          <a:cs typeface="+mn-cs"/>
                        </a:rPr>
                        <a:t> data yang </a:t>
                      </a:r>
                      <a:r>
                        <a:rPr kumimoji="0" lang="en-US" sz="1400" b="1" kern="1200" dirty="0" err="1" smtClean="0">
                          <a:solidFill>
                            <a:schemeClr val="tx1"/>
                          </a:solidFill>
                          <a:latin typeface="+mn-lt"/>
                          <a:ea typeface="+mn-ea"/>
                          <a:cs typeface="+mn-cs"/>
                        </a:rPr>
                        <a:t>masih</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bergantung</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pada</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disdukcapil</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sebagai</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sumber</a:t>
                      </a:r>
                      <a:r>
                        <a:rPr kumimoji="0" lang="en-US" sz="1400" b="1" kern="1200" dirty="0" smtClean="0">
                          <a:solidFill>
                            <a:schemeClr val="tx1"/>
                          </a:solidFill>
                          <a:latin typeface="+mn-lt"/>
                          <a:ea typeface="+mn-ea"/>
                          <a:cs typeface="+mn-cs"/>
                        </a:rPr>
                        <a:t> data </a:t>
                      </a:r>
                      <a:r>
                        <a:rPr kumimoji="0" lang="en-US" sz="1400" b="1" kern="1200" dirty="0" err="1" smtClean="0">
                          <a:solidFill>
                            <a:schemeClr val="tx1"/>
                          </a:solidFill>
                          <a:latin typeface="+mn-lt"/>
                          <a:ea typeface="+mn-ea"/>
                          <a:cs typeface="+mn-cs"/>
                        </a:rPr>
                        <a:t>kependudukan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membuat</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proses</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mengakomodir</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masyarakat</a:t>
                      </a:r>
                      <a:r>
                        <a:rPr kumimoji="0" lang="en-US" sz="1400" b="1" kern="1200" dirty="0" smtClean="0">
                          <a:solidFill>
                            <a:schemeClr val="tx1"/>
                          </a:solidFill>
                          <a:latin typeface="+mn-lt"/>
                          <a:ea typeface="+mn-ea"/>
                          <a:cs typeface="+mn-cs"/>
                        </a:rPr>
                        <a:t> yang </a:t>
                      </a:r>
                      <a:r>
                        <a:rPr kumimoji="0" lang="en-US" sz="1400" b="1" kern="1200" dirty="0" err="1" smtClean="0">
                          <a:solidFill>
                            <a:schemeClr val="tx1"/>
                          </a:solidFill>
                          <a:latin typeface="+mn-lt"/>
                          <a:ea typeface="+mn-ea"/>
                          <a:cs typeface="+mn-cs"/>
                        </a:rPr>
                        <a:t>secara</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faktual</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masyarakat</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telah</a:t>
                      </a:r>
                      <a:r>
                        <a:rPr kumimoji="0" lang="en-US" sz="1400" b="1" kern="1200" dirty="0" smtClean="0">
                          <a:solidFill>
                            <a:schemeClr val="tx1"/>
                          </a:solidFill>
                          <a:latin typeface="+mn-lt"/>
                          <a:ea typeface="+mn-ea"/>
                          <a:cs typeface="+mn-cs"/>
                        </a:rPr>
                        <a:t> lama </a:t>
                      </a:r>
                      <a:r>
                        <a:rPr kumimoji="0" lang="en-US" sz="1400" b="1" kern="1200" dirty="0" err="1" smtClean="0">
                          <a:solidFill>
                            <a:schemeClr val="tx1"/>
                          </a:solidFill>
                          <a:latin typeface="+mn-lt"/>
                          <a:ea typeface="+mn-ea"/>
                          <a:cs typeface="+mn-cs"/>
                        </a:rPr>
                        <a:t>berdomisili</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dibanggai</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kepulauan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bermasalah</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karena</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alasan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belum</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punya</a:t>
                      </a:r>
                      <a:r>
                        <a:rPr kumimoji="0" lang="en-US" sz="1400" b="1" kern="1200" dirty="0" smtClean="0">
                          <a:solidFill>
                            <a:schemeClr val="tx1"/>
                          </a:solidFill>
                          <a:latin typeface="+mn-lt"/>
                          <a:ea typeface="+mn-ea"/>
                          <a:cs typeface="+mn-cs"/>
                        </a:rPr>
                        <a:t> KTP; </a:t>
                      </a:r>
                      <a:r>
                        <a:rPr kumimoji="0" lang="en-US" sz="1400" b="1" kern="1200" dirty="0" err="1" smtClean="0">
                          <a:solidFill>
                            <a:schemeClr val="tx1"/>
                          </a:solidFill>
                          <a:latin typeface="+mn-lt"/>
                          <a:ea typeface="+mn-ea"/>
                          <a:cs typeface="+mn-cs"/>
                        </a:rPr>
                        <a:t>dan</a:t>
                      </a:r>
                      <a:endParaRPr kumimoji="0" lang="en-US" sz="1400" b="1" kern="1200" dirty="0" smtClean="0">
                        <a:solidFill>
                          <a:schemeClr val="tx1"/>
                        </a:solidFill>
                        <a:latin typeface="+mn-lt"/>
                        <a:ea typeface="+mn-ea"/>
                        <a:cs typeface="+mn-cs"/>
                      </a:endParaRPr>
                    </a:p>
                    <a:p>
                      <a:pPr marL="273050" lvl="0" indent="-273050" algn="just"/>
                      <a:r>
                        <a:rPr kumimoji="0" lang="en-US" sz="1400" b="1" kern="1200" dirty="0" smtClean="0">
                          <a:solidFill>
                            <a:schemeClr val="tx1"/>
                          </a:solidFill>
                          <a:latin typeface="+mn-lt"/>
                          <a:ea typeface="+mn-ea"/>
                          <a:cs typeface="+mn-cs"/>
                        </a:rPr>
                        <a:t>5. 	</a:t>
                      </a:r>
                      <a:r>
                        <a:rPr kumimoji="0" lang="en-US" sz="1400" b="1" kern="1200" dirty="0" err="1" smtClean="0">
                          <a:solidFill>
                            <a:schemeClr val="tx1"/>
                          </a:solidFill>
                          <a:latin typeface="+mn-lt"/>
                          <a:ea typeface="+mn-ea"/>
                          <a:cs typeface="+mn-cs"/>
                        </a:rPr>
                        <a:t>Masih</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terdapat</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dalam</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hasil</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pengawasan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orang</a:t>
                      </a:r>
                      <a:r>
                        <a:rPr kumimoji="0" lang="en-US" sz="1400" b="1" kern="1200" dirty="0" smtClean="0">
                          <a:solidFill>
                            <a:schemeClr val="tx1"/>
                          </a:solidFill>
                          <a:latin typeface="+mn-lt"/>
                          <a:ea typeface="+mn-ea"/>
                          <a:cs typeface="+mn-cs"/>
                        </a:rPr>
                        <a:t> 1 </a:t>
                      </a:r>
                      <a:r>
                        <a:rPr kumimoji="0" lang="en-US" sz="1400" b="1" kern="1200" dirty="0" err="1" smtClean="0">
                          <a:solidFill>
                            <a:schemeClr val="tx1"/>
                          </a:solidFill>
                          <a:latin typeface="+mn-lt"/>
                          <a:ea typeface="+mn-ea"/>
                          <a:cs typeface="+mn-cs"/>
                        </a:rPr>
                        <a:t>orang</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memiliki</a:t>
                      </a:r>
                      <a:r>
                        <a:rPr kumimoji="0" lang="en-US" sz="1400" b="1" kern="1200" dirty="0" smtClean="0">
                          <a:solidFill>
                            <a:schemeClr val="tx1"/>
                          </a:solidFill>
                          <a:latin typeface="+mn-lt"/>
                          <a:ea typeface="+mn-ea"/>
                          <a:cs typeface="+mn-cs"/>
                        </a:rPr>
                        <a:t> 2 KTP </a:t>
                      </a:r>
                      <a:r>
                        <a:rPr kumimoji="0" lang="en-US" sz="1400" b="1" kern="1200" dirty="0" err="1" smtClean="0">
                          <a:solidFill>
                            <a:schemeClr val="tx1"/>
                          </a:solidFill>
                          <a:latin typeface="+mn-lt"/>
                          <a:ea typeface="+mn-ea"/>
                          <a:cs typeface="+mn-cs"/>
                        </a:rPr>
                        <a:t>elektronik</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dan</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masih</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tertutupnya</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dinas</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dukcapil</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dalam</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memberikan</a:t>
                      </a:r>
                      <a:r>
                        <a:rPr kumimoji="0" lang="en-US" sz="1400" b="1" kern="1200" dirty="0" smtClean="0">
                          <a:solidFill>
                            <a:schemeClr val="tx1"/>
                          </a:solidFill>
                          <a:latin typeface="+mn-lt"/>
                          <a:ea typeface="+mn-ea"/>
                          <a:cs typeface="+mn-cs"/>
                        </a:rPr>
                        <a:t> data yang </a:t>
                      </a:r>
                      <a:r>
                        <a:rPr kumimoji="0" lang="en-US" sz="1400" b="1" kern="1200" dirty="0" err="1" smtClean="0">
                          <a:solidFill>
                            <a:schemeClr val="tx1"/>
                          </a:solidFill>
                          <a:latin typeface="+mn-lt"/>
                          <a:ea typeface="+mn-ea"/>
                          <a:cs typeface="+mn-cs"/>
                        </a:rPr>
                        <a:t>sesungguhnya</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soal</a:t>
                      </a:r>
                      <a:r>
                        <a:rPr kumimoji="0" lang="en-US" sz="1400" b="1" kern="1200" dirty="0" smtClean="0">
                          <a:solidFill>
                            <a:schemeClr val="tx1"/>
                          </a:solidFill>
                          <a:latin typeface="+mn-lt"/>
                          <a:ea typeface="+mn-ea"/>
                          <a:cs typeface="+mn-cs"/>
                        </a:rPr>
                        <a:t> data </a:t>
                      </a:r>
                      <a:r>
                        <a:rPr kumimoji="0" lang="en-US" sz="1400" b="1" kern="1200" dirty="0" err="1" smtClean="0">
                          <a:solidFill>
                            <a:schemeClr val="tx1"/>
                          </a:solidFill>
                          <a:latin typeface="+mn-lt"/>
                          <a:ea typeface="+mn-ea"/>
                          <a:cs typeface="+mn-cs"/>
                        </a:rPr>
                        <a:t>penduduk</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dalam</a:t>
                      </a:r>
                      <a:r>
                        <a:rPr kumimoji="0" lang="en-US" sz="1400" b="1" kern="1200" dirty="0" smtClean="0">
                          <a:solidFill>
                            <a:schemeClr val="tx1"/>
                          </a:solidFill>
                          <a:latin typeface="+mn-lt"/>
                          <a:ea typeface="+mn-ea"/>
                          <a:cs typeface="+mn-cs"/>
                        </a:rPr>
                        <a:t> data base </a:t>
                      </a:r>
                      <a:r>
                        <a:rPr kumimoji="0" lang="en-US" sz="1400" b="1" kern="1200" dirty="0" err="1" smtClean="0">
                          <a:solidFill>
                            <a:schemeClr val="tx1"/>
                          </a:solidFill>
                          <a:latin typeface="+mn-lt"/>
                          <a:ea typeface="+mn-ea"/>
                          <a:cs typeface="+mn-cs"/>
                        </a:rPr>
                        <a:t>dinas</a:t>
                      </a:r>
                      <a:r>
                        <a:rPr kumimoji="0" lang="en-US" sz="1400" b="1" kern="1200" dirty="0" smtClean="0">
                          <a:solidFill>
                            <a:schemeClr val="tx1"/>
                          </a:solidFill>
                          <a:latin typeface="+mn-lt"/>
                          <a:ea typeface="+mn-ea"/>
                          <a:cs typeface="+mn-cs"/>
                        </a:rPr>
                        <a:t> </a:t>
                      </a:r>
                      <a:r>
                        <a:rPr kumimoji="0" lang="en-US" sz="1400" b="1" kern="1200" dirty="0" err="1" smtClean="0">
                          <a:solidFill>
                            <a:schemeClr val="tx1"/>
                          </a:solidFill>
                          <a:latin typeface="+mn-lt"/>
                          <a:ea typeface="+mn-ea"/>
                          <a:cs typeface="+mn-cs"/>
                        </a:rPr>
                        <a:t>dukcapil</a:t>
                      </a:r>
                      <a:r>
                        <a:rPr kumimoji="0" lang="en-US" sz="1400" b="1" kern="1200" dirty="0" smtClean="0">
                          <a:solidFill>
                            <a:schemeClr val="tx1"/>
                          </a:solidFill>
                          <a:latin typeface="+mn-lt"/>
                          <a:ea typeface="+mn-ea"/>
                          <a:cs typeface="+mn-cs"/>
                        </a:rPr>
                        <a:t>.</a:t>
                      </a:r>
                    </a:p>
                    <a:p>
                      <a:endParaRPr lang="en-US" sz="1400" dirty="0">
                        <a:ln>
                          <a:solidFill>
                            <a:schemeClr val="bg2">
                              <a:lumMod val="50000"/>
                            </a:schemeClr>
                          </a:solidFill>
                        </a:ln>
                        <a:solidFill>
                          <a:schemeClr val="tx1"/>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2224782352"/>
              </p:ext>
            </p:extLst>
          </p:nvPr>
        </p:nvGraphicFramePr>
        <p:xfrm>
          <a:off x="0" y="2682081"/>
          <a:ext cx="5162550" cy="4663282"/>
        </p:xfrm>
        <a:graphic>
          <a:graphicData uri="http://schemas.openxmlformats.org/drawingml/2006/table">
            <a:tbl>
              <a:tblPr firstRow="1" bandRow="1">
                <a:tableStyleId>{FABFCF23-3B69-468F-B69F-88F6DE6A72F2}</a:tableStyleId>
              </a:tblPr>
              <a:tblGrid>
                <a:gridCol w="5162550"/>
              </a:tblGrid>
              <a:tr h="4663282">
                <a:tc>
                  <a:txBody>
                    <a:bodyPr/>
                    <a:lstStyle/>
                    <a:p>
                      <a:endParaRPr lang="en-US" dirty="0">
                        <a:ln>
                          <a:solidFill>
                            <a:schemeClr val="bg2">
                              <a:lumMod val="50000"/>
                            </a:schemeClr>
                          </a:solidFill>
                        </a:ln>
                        <a:solidFill>
                          <a:srgbClr val="FFC000"/>
                        </a:solidFill>
                      </a:endParaRPr>
                    </a:p>
                  </a:txBody>
                  <a:tcPr>
                    <a:solidFill>
                      <a:schemeClr val="bg1">
                        <a:lumMod val="85000"/>
                      </a:schemeClr>
                    </a:solidFill>
                  </a:tcPr>
                </a:tc>
              </a:tr>
            </a:tbl>
          </a:graphicData>
        </a:graphic>
      </p:graphicFrame>
      <p:cxnSp>
        <p:nvCxnSpPr>
          <p:cNvPr id="12" name="Straight Connector 11"/>
          <p:cNvCxnSpPr>
            <a:stCxn id="20" idx="1"/>
          </p:cNvCxnSpPr>
          <p:nvPr/>
        </p:nvCxnSpPr>
        <p:spPr>
          <a:xfrm rot="10800000" flipV="1">
            <a:off x="1733140" y="1565629"/>
            <a:ext cx="136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a:off x="7139740" y="1539081"/>
            <a:ext cx="1296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5334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8345371"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br>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chemeClr val="tx1"/>
              </a:solidFill>
              <a:effectLst>
                <a:innerShdw blurRad="69850" dist="43180" dir="5400000">
                  <a:srgbClr val="000000">
                    <a:alpha val="65000"/>
                  </a:srgbClr>
                </a:innerShdw>
              </a:effectLst>
              <a:latin typeface="Bookman Old Style" pitchFamily="18" charset="0"/>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5" name="Chart 14"/>
          <p:cNvGraphicFramePr/>
          <p:nvPr>
            <p:extLst>
              <p:ext uri="{D42A27DB-BD31-4B8C-83A1-F6EECF244321}">
                <p14:modId xmlns:p14="http://schemas.microsoft.com/office/powerpoint/2010/main" val="3942938415"/>
              </p:ext>
            </p:extLst>
          </p:nvPr>
        </p:nvGraphicFramePr>
        <p:xfrm>
          <a:off x="0" y="3596481"/>
          <a:ext cx="508635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ounded Rectangle 15"/>
          <p:cNvSpPr/>
          <p:nvPr/>
        </p:nvSpPr>
        <p:spPr>
          <a:xfrm>
            <a:off x="361950" y="2682081"/>
            <a:ext cx="2739190" cy="1295400"/>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ID" b="1" dirty="0" err="1" smtClean="0">
                <a:latin typeface="Agency FB" pitchFamily="34" charset="0"/>
              </a:rPr>
              <a:t>Bawaslu</a:t>
            </a:r>
            <a:r>
              <a:rPr lang="en-ID" b="1" dirty="0" smtClean="0">
                <a:latin typeface="Agency FB" pitchFamily="34" charset="0"/>
              </a:rPr>
              <a:t> </a:t>
            </a:r>
            <a:r>
              <a:rPr lang="en-ID" b="1" dirty="0" err="1" smtClean="0">
                <a:latin typeface="Agency FB" pitchFamily="34" charset="0"/>
              </a:rPr>
              <a:t>bangkep</a:t>
            </a:r>
            <a:r>
              <a:rPr lang="en-ID" b="1" dirty="0" smtClean="0">
                <a:latin typeface="Agency FB" pitchFamily="34" charset="0"/>
              </a:rPr>
              <a:t> </a:t>
            </a:r>
            <a:r>
              <a:rPr lang="en-ID" b="1" dirty="0" err="1" smtClean="0">
                <a:latin typeface="Agency FB" pitchFamily="34" charset="0"/>
              </a:rPr>
              <a:t>mendiriikan</a:t>
            </a:r>
            <a:r>
              <a:rPr lang="en-ID" b="1" dirty="0" smtClean="0">
                <a:latin typeface="Agency FB" pitchFamily="34" charset="0"/>
              </a:rPr>
              <a:t> </a:t>
            </a:r>
            <a:r>
              <a:rPr lang="en-ID" b="1" dirty="0" err="1">
                <a:latin typeface="Agency FB" pitchFamily="34" charset="0"/>
              </a:rPr>
              <a:t>P</a:t>
            </a:r>
            <a:r>
              <a:rPr lang="en-ID" b="1" dirty="0" err="1" smtClean="0">
                <a:latin typeface="Agency FB" pitchFamily="34" charset="0"/>
              </a:rPr>
              <a:t>osko</a:t>
            </a:r>
            <a:r>
              <a:rPr lang="en-ID" b="1" dirty="0" smtClean="0">
                <a:latin typeface="Agency FB" pitchFamily="34" charset="0"/>
              </a:rPr>
              <a:t> </a:t>
            </a:r>
            <a:r>
              <a:rPr lang="en-ID" b="1" dirty="0" err="1">
                <a:latin typeface="Agency FB" pitchFamily="34" charset="0"/>
              </a:rPr>
              <a:t>P</a:t>
            </a:r>
            <a:r>
              <a:rPr lang="en-ID" b="1" dirty="0" err="1" smtClean="0">
                <a:latin typeface="Agency FB" pitchFamily="34" charset="0"/>
              </a:rPr>
              <a:t>engaduan</a:t>
            </a:r>
            <a:r>
              <a:rPr lang="en-ID" b="1" dirty="0" smtClean="0">
                <a:latin typeface="Agency FB" pitchFamily="34" charset="0"/>
              </a:rPr>
              <a:t> </a:t>
            </a:r>
            <a:r>
              <a:rPr lang="en-ID" b="1" dirty="0" err="1">
                <a:latin typeface="Agency FB" pitchFamily="34" charset="0"/>
              </a:rPr>
              <a:t>T</a:t>
            </a:r>
            <a:r>
              <a:rPr lang="en-ID" b="1" dirty="0" err="1" smtClean="0">
                <a:latin typeface="Agency FB" pitchFamily="34" charset="0"/>
              </a:rPr>
              <a:t>erpadu</a:t>
            </a:r>
            <a:r>
              <a:rPr lang="en-ID" b="1" dirty="0" smtClean="0">
                <a:latin typeface="Agency FB" pitchFamily="34" charset="0"/>
              </a:rPr>
              <a:t> </a:t>
            </a:r>
            <a:r>
              <a:rPr lang="en-ID" b="1" dirty="0" err="1">
                <a:latin typeface="Agency FB" pitchFamily="34" charset="0"/>
              </a:rPr>
              <a:t>P</a:t>
            </a:r>
            <a:r>
              <a:rPr lang="en-ID" b="1" dirty="0" err="1" smtClean="0">
                <a:latin typeface="Agency FB" pitchFamily="34" charset="0"/>
              </a:rPr>
              <a:t>anwascam</a:t>
            </a:r>
            <a:r>
              <a:rPr lang="en-ID" b="1" dirty="0" smtClean="0">
                <a:latin typeface="Agency FB" pitchFamily="34" charset="0"/>
              </a:rPr>
              <a:t> </a:t>
            </a:r>
            <a:r>
              <a:rPr lang="en-ID" b="1" dirty="0" err="1" smtClean="0">
                <a:latin typeface="Agency FB" pitchFamily="34" charset="0"/>
              </a:rPr>
              <a:t>bersama</a:t>
            </a:r>
            <a:r>
              <a:rPr lang="en-ID" b="1" dirty="0" smtClean="0">
                <a:latin typeface="Agency FB" pitchFamily="34" charset="0"/>
              </a:rPr>
              <a:t> PPK</a:t>
            </a:r>
            <a:endParaRPr lang="en-US" b="1" dirty="0">
              <a:latin typeface="Agency FB"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Pencalonan</a:t>
            </a:r>
            <a:endParaRPr lang="en-US" b="1" dirty="0"/>
          </a:p>
        </p:txBody>
      </p:sp>
      <p:graphicFrame>
        <p:nvGraphicFramePr>
          <p:cNvPr id="6" name="Table 5"/>
          <p:cNvGraphicFramePr>
            <a:graphicFrameLocks noGrp="1"/>
          </p:cNvGraphicFramePr>
          <p:nvPr/>
        </p:nvGraphicFramePr>
        <p:xfrm>
          <a:off x="5162550" y="2682081"/>
          <a:ext cx="5314950" cy="4663282"/>
        </p:xfrm>
        <a:graphic>
          <a:graphicData uri="http://schemas.openxmlformats.org/drawingml/2006/table">
            <a:tbl>
              <a:tblPr firstRow="1" bandRow="1">
                <a:tableStyleId>{5C22544A-7EE6-4342-B048-85BDC9FD1C3A}</a:tableStyleId>
              </a:tblPr>
              <a:tblGrid>
                <a:gridCol w="5314950"/>
              </a:tblGrid>
              <a:tr h="4663282">
                <a:tc>
                  <a:txBody>
                    <a:bodyPr/>
                    <a:lstStyle/>
                    <a:p>
                      <a:pPr marL="352425" lvl="0" indent="-352425" algn="just"/>
                      <a:r>
                        <a:rPr kumimoji="0" lang="en-US" sz="2000" b="1" kern="1200" dirty="0" smtClean="0">
                          <a:solidFill>
                            <a:schemeClr val="tx1"/>
                          </a:solidFill>
                          <a:latin typeface="+mn-lt"/>
                          <a:ea typeface="+mn-ea"/>
                          <a:cs typeface="+mn-cs"/>
                        </a:rPr>
                        <a:t>1. </a:t>
                      </a:r>
                      <a:r>
                        <a:rPr kumimoji="0" lang="en-US" sz="1800" b="1" kern="1200" dirty="0" smtClean="0">
                          <a:solidFill>
                            <a:schemeClr val="lt1"/>
                          </a:solidFill>
                          <a:latin typeface="+mn-lt"/>
                          <a:ea typeface="+mn-ea"/>
                          <a:cs typeface="+mn-cs"/>
                        </a:rPr>
                        <a:t>	</a:t>
                      </a:r>
                      <a:r>
                        <a:rPr kumimoji="0" lang="en-US" sz="2000" b="1" kern="1200" dirty="0" err="1" smtClean="0">
                          <a:solidFill>
                            <a:schemeClr val="tx1"/>
                          </a:solidFill>
                          <a:latin typeface="+mn-lt"/>
                          <a:ea typeface="+mn-ea"/>
                          <a:cs typeface="+mn-cs"/>
                        </a:rPr>
                        <a:t>Partai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Politik</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Peserta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Pemilu</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belum</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memahani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keseluruhan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terkait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persyaratan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daftar</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bakal</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anggota</a:t>
                      </a:r>
                      <a:r>
                        <a:rPr kumimoji="0" lang="en-US" sz="2000" b="1" kern="1200" dirty="0" smtClean="0">
                          <a:solidFill>
                            <a:schemeClr val="tx1"/>
                          </a:solidFill>
                          <a:latin typeface="+mn-lt"/>
                          <a:ea typeface="+mn-ea"/>
                          <a:cs typeface="+mn-cs"/>
                        </a:rPr>
                        <a:t> DPRD </a:t>
                      </a:r>
                      <a:r>
                        <a:rPr kumimoji="0" lang="en-US" sz="2000" b="1" kern="1200" dirty="0" err="1" smtClean="0">
                          <a:solidFill>
                            <a:schemeClr val="tx1"/>
                          </a:solidFill>
                          <a:latin typeface="+mn-lt"/>
                          <a:ea typeface="+mn-ea"/>
                          <a:cs typeface="+mn-cs"/>
                        </a:rPr>
                        <a:t>Kabupaten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sehinggga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pada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saat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pengajuan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bakal</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masih</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terdapat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ketidak</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lengkapan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administrasi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bakal</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t>
                      </a:r>
                    </a:p>
                    <a:p>
                      <a:pPr marL="352425" lvl="0" indent="-352425" algn="just"/>
                      <a:r>
                        <a:rPr kumimoji="0" lang="en-US" sz="2000" b="1" kern="1200" dirty="0" smtClean="0">
                          <a:solidFill>
                            <a:schemeClr val="tx1"/>
                          </a:solidFill>
                          <a:latin typeface="+mn-lt"/>
                          <a:ea typeface="+mn-ea"/>
                          <a:cs typeface="+mn-cs"/>
                        </a:rPr>
                        <a:t>2. 	</a:t>
                      </a:r>
                      <a:r>
                        <a:rPr kumimoji="0" lang="en-US" sz="2000" b="1" kern="1200" dirty="0" err="1" smtClean="0">
                          <a:solidFill>
                            <a:schemeClr val="tx1"/>
                          </a:solidFill>
                          <a:latin typeface="+mn-lt"/>
                          <a:ea typeface="+mn-ea"/>
                          <a:cs typeface="+mn-cs"/>
                        </a:rPr>
                        <a:t>Partai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Politik</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Peserta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Pemilu</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belum</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memahami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Regulasi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terkait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dengan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persayatan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bakal</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sehingga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masih</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terdapat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anggota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Kepala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Desa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dan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Perangkat</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Desa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serta</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Anggota</a:t>
                      </a:r>
                      <a:r>
                        <a:rPr kumimoji="0" lang="en-US" sz="2000" b="1" kern="1200" dirty="0" smtClean="0">
                          <a:solidFill>
                            <a:schemeClr val="tx1"/>
                          </a:solidFill>
                          <a:latin typeface="+mn-lt"/>
                          <a:ea typeface="+mn-ea"/>
                          <a:cs typeface="+mn-cs"/>
                        </a:rPr>
                        <a:t> BPD yang </a:t>
                      </a:r>
                      <a:r>
                        <a:rPr kumimoji="0" lang="en-US" sz="2000" b="1" kern="1200" dirty="0" err="1" smtClean="0">
                          <a:solidFill>
                            <a:schemeClr val="tx1"/>
                          </a:solidFill>
                          <a:latin typeface="+mn-lt"/>
                          <a:ea typeface="+mn-ea"/>
                          <a:cs typeface="+mn-cs"/>
                        </a:rPr>
                        <a:t>menjadi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bakal</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calon</a:t>
                      </a:r>
                      <a:r>
                        <a:rPr kumimoji="0" lang="en-US" sz="2000" b="1" kern="1200" dirty="0" smtClean="0">
                          <a:solidFill>
                            <a:schemeClr val="tx1"/>
                          </a:solidFill>
                          <a:latin typeface="+mn-lt"/>
                          <a:ea typeface="+mn-ea"/>
                          <a:cs typeface="+mn-cs"/>
                        </a:rPr>
                        <a:t> angora DPRD </a:t>
                      </a:r>
                      <a:r>
                        <a:rPr kumimoji="0" lang="en-US" sz="2000" b="1" kern="1200" dirty="0" err="1" smtClean="0">
                          <a:solidFill>
                            <a:schemeClr val="tx1"/>
                          </a:solidFill>
                          <a:latin typeface="+mn-lt"/>
                          <a:ea typeface="+mn-ea"/>
                          <a:cs typeface="+mn-cs"/>
                        </a:rPr>
                        <a:t>Kabupaten</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Banggai</a:t>
                      </a:r>
                      <a:r>
                        <a:rPr kumimoji="0" lang="en-US" sz="2000" b="1" kern="1200" dirty="0" smtClean="0">
                          <a:solidFill>
                            <a:schemeClr val="tx1"/>
                          </a:solidFill>
                          <a:latin typeface="+mn-lt"/>
                          <a:ea typeface="+mn-ea"/>
                          <a:cs typeface="+mn-cs"/>
                        </a:rPr>
                        <a:t> </a:t>
                      </a:r>
                      <a:r>
                        <a:rPr kumimoji="0" lang="en-US" sz="2000" b="1" kern="1200" dirty="0" err="1" smtClean="0">
                          <a:solidFill>
                            <a:schemeClr val="tx1"/>
                          </a:solidFill>
                          <a:latin typeface="+mn-lt"/>
                          <a:ea typeface="+mn-ea"/>
                          <a:cs typeface="+mn-cs"/>
                        </a:rPr>
                        <a:t>Kepulauan</a:t>
                      </a:r>
                      <a:r>
                        <a:rPr kumimoji="0" lang="en-US" sz="2000" b="1" kern="1200" baseline="0" dirty="0" smtClean="0">
                          <a:solidFill>
                            <a:schemeClr val="tx1"/>
                          </a:solidFill>
                          <a:latin typeface="+mn-lt"/>
                          <a:ea typeface="+mn-ea"/>
                          <a:cs typeface="+mn-cs"/>
                        </a:rPr>
                        <a:t> </a:t>
                      </a:r>
                      <a:r>
                        <a:rPr kumimoji="0" lang="en-US" sz="2000" b="1" kern="1200" baseline="0" dirty="0" err="1" smtClean="0">
                          <a:solidFill>
                            <a:schemeClr val="tx1"/>
                          </a:solidFill>
                          <a:latin typeface="+mn-lt"/>
                          <a:ea typeface="+mn-ea"/>
                          <a:cs typeface="+mn-cs"/>
                        </a:rPr>
                        <a:t>serta</a:t>
                      </a:r>
                      <a:r>
                        <a:rPr kumimoji="0" lang="en-US" sz="2000" b="1" kern="1200" baseline="0" dirty="0" smtClean="0">
                          <a:solidFill>
                            <a:schemeClr val="tx1"/>
                          </a:solidFill>
                          <a:latin typeface="+mn-lt"/>
                          <a:ea typeface="+mn-ea"/>
                          <a:cs typeface="+mn-cs"/>
                        </a:rPr>
                        <a:t>.</a:t>
                      </a:r>
                      <a:endParaRPr kumimoji="0" lang="en-US" sz="2000" b="1" kern="1200" dirty="0" smtClean="0">
                        <a:solidFill>
                          <a:schemeClr val="tx1"/>
                        </a:solidFill>
                        <a:latin typeface="+mn-lt"/>
                        <a:ea typeface="+mn-ea"/>
                        <a:cs typeface="+mn-cs"/>
                      </a:endParaRPr>
                    </a:p>
                    <a:p>
                      <a:endParaRPr lang="en-US" dirty="0">
                        <a:ln>
                          <a:solidFill>
                            <a:schemeClr val="bg2">
                              <a:lumMod val="50000"/>
                            </a:schemeClr>
                          </a:solidFill>
                        </a:ln>
                        <a:solidFill>
                          <a:srgbClr val="FFC000"/>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69382"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br>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chemeClr val="tx1"/>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5" name="Table 14"/>
          <p:cNvGraphicFramePr>
            <a:graphicFrameLocks noGrp="1"/>
          </p:cNvGraphicFramePr>
          <p:nvPr/>
        </p:nvGraphicFramePr>
        <p:xfrm>
          <a:off x="0" y="2682079"/>
          <a:ext cx="5010148" cy="4663288"/>
        </p:xfrm>
        <a:graphic>
          <a:graphicData uri="http://schemas.openxmlformats.org/drawingml/2006/table">
            <a:tbl>
              <a:tblPr/>
              <a:tblGrid>
                <a:gridCol w="715839"/>
                <a:gridCol w="1113767"/>
                <a:gridCol w="821808"/>
                <a:gridCol w="821808"/>
                <a:gridCol w="821808"/>
                <a:gridCol w="715118"/>
              </a:tblGrid>
              <a:tr h="282184">
                <a:tc rowSpan="2">
                  <a:txBody>
                    <a:bodyPr/>
                    <a:lstStyle/>
                    <a:p>
                      <a:pPr algn="ctr">
                        <a:lnSpc>
                          <a:spcPct val="115000"/>
                        </a:lnSpc>
                        <a:spcAft>
                          <a:spcPts val="0"/>
                        </a:spcAft>
                      </a:pPr>
                      <a:r>
                        <a:rPr lang="en-US" sz="1400" b="1" dirty="0">
                          <a:solidFill>
                            <a:srgbClr val="000000"/>
                          </a:solidFill>
                          <a:latin typeface="Calibri"/>
                          <a:ea typeface="Times New Roman"/>
                          <a:cs typeface="Calibri"/>
                        </a:rPr>
                        <a:t>No. </a:t>
                      </a:r>
                      <a:r>
                        <a:rPr lang="en-US" sz="1400" b="1" dirty="0" err="1">
                          <a:solidFill>
                            <a:srgbClr val="000000"/>
                          </a:solidFill>
                          <a:latin typeface="Calibri"/>
                          <a:ea typeface="Times New Roman"/>
                          <a:cs typeface="Calibri"/>
                        </a:rPr>
                        <a:t>Urt</a:t>
                      </a:r>
                      <a:r>
                        <a:rPr lang="en-US" sz="1400" b="1" dirty="0">
                          <a:solidFill>
                            <a:srgbClr val="000000"/>
                          </a:solidFill>
                          <a:latin typeface="Calibri"/>
                          <a:ea typeface="Times New Roman"/>
                          <a:cs typeface="Calibri"/>
                        </a:rPr>
                        <a:t> </a:t>
                      </a:r>
                      <a:r>
                        <a:rPr lang="en-US" sz="1400" b="1" dirty="0" err="1">
                          <a:solidFill>
                            <a:srgbClr val="000000"/>
                          </a:solidFill>
                          <a:latin typeface="Calibri"/>
                          <a:ea typeface="Times New Roman"/>
                          <a:cs typeface="Calibri"/>
                        </a:rPr>
                        <a:t>Parpol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0"/>
                        </a:spcAft>
                      </a:pPr>
                      <a:r>
                        <a:rPr lang="en-US" sz="1400" b="1">
                          <a:solidFill>
                            <a:srgbClr val="000000"/>
                          </a:solidFill>
                          <a:latin typeface="Calibri"/>
                          <a:ea typeface="Times New Roman"/>
                          <a:cs typeface="Calibri"/>
                        </a:rPr>
                        <a:t>Partai Politik</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ctr">
                        <a:lnSpc>
                          <a:spcPct val="115000"/>
                        </a:lnSpc>
                        <a:spcAft>
                          <a:spcPts val="0"/>
                        </a:spcAft>
                      </a:pPr>
                      <a:r>
                        <a:rPr lang="en-US" sz="1400" b="1" dirty="0" err="1">
                          <a:solidFill>
                            <a:srgbClr val="000000"/>
                          </a:solidFill>
                          <a:latin typeface="Calibri"/>
                          <a:ea typeface="Times New Roman"/>
                          <a:cs typeface="Calibri"/>
                        </a:rPr>
                        <a:t>Jumlah</a:t>
                      </a:r>
                      <a:r>
                        <a:rPr lang="en-US" sz="1400" b="1" dirty="0">
                          <a:solidFill>
                            <a:srgbClr val="000000"/>
                          </a:solidFill>
                          <a:latin typeface="Calibri"/>
                          <a:ea typeface="Times New Roman"/>
                          <a:cs typeface="Calibri"/>
                        </a:rPr>
                        <a:t> DCT</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2184">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400" b="1">
                          <a:solidFill>
                            <a:srgbClr val="000000"/>
                          </a:solidFill>
                          <a:latin typeface="Calibri"/>
                          <a:ea typeface="Times New Roman"/>
                          <a:cs typeface="Calibri"/>
                        </a:rPr>
                        <a:t>Dapil I</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1">
                          <a:solidFill>
                            <a:srgbClr val="000000"/>
                          </a:solidFill>
                          <a:latin typeface="Calibri"/>
                          <a:ea typeface="Times New Roman"/>
                          <a:cs typeface="Calibri"/>
                        </a:rPr>
                        <a:t>Dapil II</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1">
                          <a:solidFill>
                            <a:srgbClr val="000000"/>
                          </a:solidFill>
                          <a:latin typeface="Calibri"/>
                          <a:ea typeface="Times New Roman"/>
                          <a:cs typeface="Calibri"/>
                        </a:rPr>
                        <a:t>Dapil III</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1">
                          <a:solidFill>
                            <a:srgbClr val="000000"/>
                          </a:solidFill>
                          <a:latin typeface="Calibri"/>
                          <a:ea typeface="Times New Roman"/>
                          <a:cs typeface="Calibri"/>
                        </a:rPr>
                        <a:t>Dapil IV</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dirty="0">
                          <a:solidFill>
                            <a:srgbClr val="000000"/>
                          </a:solidFill>
                          <a:latin typeface="Calibri"/>
                          <a:ea typeface="Times New Roman"/>
                          <a:cs typeface="Calibri"/>
                        </a:rPr>
                        <a:t>PKB</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2</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dirty="0">
                          <a:solidFill>
                            <a:srgbClr val="000000"/>
                          </a:solidFill>
                          <a:latin typeface="Calibri"/>
                          <a:ea typeface="Times New Roman"/>
                          <a:cs typeface="Calibri"/>
                        </a:rPr>
                        <a:t>GERINDRA</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3</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dirty="0">
                          <a:solidFill>
                            <a:srgbClr val="000000"/>
                          </a:solidFill>
                          <a:latin typeface="Calibri"/>
                          <a:ea typeface="Times New Roman"/>
                          <a:cs typeface="Calibri"/>
                        </a:rPr>
                        <a:t>PDIP</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4</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dirty="0">
                          <a:solidFill>
                            <a:srgbClr val="000000"/>
                          </a:solidFill>
                          <a:latin typeface="Calibri"/>
                          <a:ea typeface="Times New Roman"/>
                          <a:cs typeface="Calibri"/>
                        </a:rPr>
                        <a:t>GOLKAR</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5</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NASDEM</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BERKARYA</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8</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PKS</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9</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PERINDO</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10</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PPP</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0</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0</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11</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PSI</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12</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PAN</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13</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HANURA</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14</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DEMOKRAT</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6</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2780">
                <a:tc>
                  <a:txBody>
                    <a:bodyPr/>
                    <a:lstStyle/>
                    <a:p>
                      <a:pPr algn="ctr">
                        <a:lnSpc>
                          <a:spcPct val="115000"/>
                        </a:lnSpc>
                        <a:spcAft>
                          <a:spcPts val="0"/>
                        </a:spcAft>
                      </a:pPr>
                      <a:r>
                        <a:rPr lang="en-US" sz="1400">
                          <a:solidFill>
                            <a:srgbClr val="000000"/>
                          </a:solidFill>
                          <a:latin typeface="Calibri"/>
                          <a:ea typeface="Times New Roman"/>
                          <a:cs typeface="Calibri"/>
                        </a:rPr>
                        <a:t>19</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a:solidFill>
                            <a:srgbClr val="000000"/>
                          </a:solidFill>
                          <a:latin typeface="Calibri"/>
                          <a:ea typeface="Times New Roman"/>
                          <a:cs typeface="Calibri"/>
                        </a:rPr>
                        <a:t>PBB</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a:solidFill>
                            <a:srgbClr val="000000"/>
                          </a:solidFill>
                          <a:latin typeface="Calibri"/>
                          <a:ea typeface="Times New Roman"/>
                          <a:cs typeface="Calibri"/>
                        </a:rPr>
                        <a:t>0</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dirty="0">
                          <a:solidFill>
                            <a:srgbClr val="000000"/>
                          </a:solidFill>
                          <a:latin typeface="Calibri"/>
                          <a:ea typeface="Times New Roman"/>
                          <a:cs typeface="Calibri"/>
                        </a:rPr>
                        <a:t>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Kampanye</a:t>
            </a:r>
            <a:r>
              <a:rPr lang="en-US" b="1" dirty="0" smtClean="0"/>
              <a:t> </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740542843"/>
              </p:ext>
            </p:extLst>
          </p:nvPr>
        </p:nvGraphicFramePr>
        <p:xfrm>
          <a:off x="5162550" y="2682080"/>
          <a:ext cx="5314950" cy="4663283"/>
        </p:xfrm>
        <a:graphic>
          <a:graphicData uri="http://schemas.openxmlformats.org/drawingml/2006/table">
            <a:tbl>
              <a:tblPr firstRow="1" bandRow="1">
                <a:tableStyleId>{5C22544A-7EE6-4342-B048-85BDC9FD1C3A}</a:tableStyleId>
              </a:tblPr>
              <a:tblGrid>
                <a:gridCol w="5314950"/>
              </a:tblGrid>
              <a:tr h="4663283">
                <a:tc>
                  <a:txBody>
                    <a:bodyPr/>
                    <a:lstStyle/>
                    <a:p>
                      <a:pPr marL="457200" lvl="0" indent="-457200" algn="just">
                        <a:buFont typeface="+mj-lt"/>
                        <a:buAutoNum type="arabicPeriod"/>
                      </a:pPr>
                      <a:endParaRPr kumimoji="0" lang="en-US" sz="1800" b="1" kern="1200" dirty="0" smtClean="0">
                        <a:solidFill>
                          <a:schemeClr val="tx1"/>
                        </a:solidFill>
                        <a:latin typeface="+mn-lt"/>
                        <a:ea typeface="+mn-ea"/>
                        <a:cs typeface="+mn-cs"/>
                      </a:endParaRPr>
                    </a:p>
                    <a:p>
                      <a:pPr marL="457200" lvl="0" indent="-457200" algn="just">
                        <a:buSzPct val="80000"/>
                        <a:buFont typeface="+mj-lt"/>
                        <a:buAutoNum type="arabicPeriod"/>
                      </a:pPr>
                      <a:r>
                        <a:rPr kumimoji="0" lang="en-US" sz="1800" b="1" kern="1200" dirty="0" err="1" smtClean="0">
                          <a:solidFill>
                            <a:schemeClr val="tx1"/>
                          </a:solidFill>
                          <a:latin typeface="+mn-lt"/>
                          <a:ea typeface="+mn-ea"/>
                          <a:cs typeface="+mn-cs"/>
                        </a:rPr>
                        <a:t>Persoalan</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gakumdu</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dalam</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konteks</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penindakan</a:t>
                      </a:r>
                      <a:r>
                        <a:rPr kumimoji="0" lang="en-US" sz="1800" b="1" kern="1200" baseline="0" dirty="0" smtClean="0">
                          <a:solidFill>
                            <a:schemeClr val="tx1"/>
                          </a:solidFill>
                          <a:latin typeface="+mn-lt"/>
                          <a:ea typeface="+mn-ea"/>
                          <a:cs typeface="+mn-cs"/>
                        </a:rPr>
                        <a:t> yang </a:t>
                      </a:r>
                      <a:r>
                        <a:rPr kumimoji="0" lang="en-US" sz="1800" b="1" kern="1200" baseline="0" dirty="0" err="1" smtClean="0">
                          <a:solidFill>
                            <a:schemeClr val="tx1"/>
                          </a:solidFill>
                          <a:latin typeface="+mn-lt"/>
                          <a:ea typeface="+mn-ea"/>
                          <a:cs typeface="+mn-cs"/>
                        </a:rPr>
                        <a:t>masih</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sering</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terjadi</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perbedaan</a:t>
                      </a:r>
                      <a:r>
                        <a:rPr kumimoji="0" lang="en-US" sz="1800" b="1" kern="1200" baseline="0" dirty="0" smtClean="0">
                          <a:solidFill>
                            <a:schemeClr val="tx1"/>
                          </a:solidFill>
                          <a:latin typeface="+mn-lt"/>
                          <a:ea typeface="+mn-ea"/>
                          <a:cs typeface="+mn-cs"/>
                        </a:rPr>
                        <a:t> </a:t>
                      </a:r>
                      <a:r>
                        <a:rPr kumimoji="0" lang="en-US" sz="1800" b="1" kern="1200" baseline="0" dirty="0" err="1" smtClean="0">
                          <a:solidFill>
                            <a:schemeClr val="tx1"/>
                          </a:solidFill>
                          <a:latin typeface="+mn-lt"/>
                          <a:ea typeface="+mn-ea"/>
                          <a:cs typeface="+mn-cs"/>
                        </a:rPr>
                        <a:t>pendapat</a:t>
                      </a:r>
                      <a:endParaRPr kumimoji="0" lang="en-US" sz="1800" b="1" kern="1200" dirty="0" smtClean="0">
                        <a:solidFill>
                          <a:schemeClr val="tx1"/>
                        </a:solidFill>
                        <a:latin typeface="+mn-lt"/>
                        <a:ea typeface="+mn-ea"/>
                        <a:cs typeface="+mn-cs"/>
                      </a:endParaRPr>
                    </a:p>
                    <a:p>
                      <a:pPr marL="457200" lvl="0" indent="-457200" algn="just">
                        <a:buSzPct val="80000"/>
                        <a:buFont typeface="+mj-lt"/>
                        <a:buAutoNum type="arabicPeriod"/>
                      </a:pPr>
                      <a:r>
                        <a:rPr kumimoji="0" lang="en-US" sz="1800" b="1" kern="1200" dirty="0" err="1" smtClean="0">
                          <a:solidFill>
                            <a:schemeClr val="tx1"/>
                          </a:solidFill>
                          <a:latin typeface="+mn-lt"/>
                          <a:ea typeface="+mn-ea"/>
                          <a:cs typeface="+mn-cs"/>
                        </a:rPr>
                        <a:t>Masih</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kurangnya</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kesadaran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para</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Peserta</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Pemilu</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dalam</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mentaati</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peraturan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perundang-undangan</a:t>
                      </a:r>
                      <a:r>
                        <a:rPr kumimoji="0" lang="en-US" sz="1800" b="1" kern="1200" dirty="0" smtClean="0">
                          <a:solidFill>
                            <a:schemeClr val="tx1"/>
                          </a:solidFill>
                          <a:latin typeface="+mn-lt"/>
                          <a:ea typeface="+mn-ea"/>
                          <a:cs typeface="+mn-cs"/>
                        </a:rPr>
                        <a:t> yang </a:t>
                      </a:r>
                      <a:r>
                        <a:rPr kumimoji="0" lang="en-US" sz="1800" b="1" kern="1200" dirty="0" err="1" smtClean="0">
                          <a:solidFill>
                            <a:schemeClr val="tx1"/>
                          </a:solidFill>
                          <a:latin typeface="+mn-lt"/>
                          <a:ea typeface="+mn-ea"/>
                          <a:cs typeface="+mn-cs"/>
                        </a:rPr>
                        <a:t>berlaku</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misalnya</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soal</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ketaatan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dalam</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mekanisme</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Kampanye</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Masih</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adanya</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peserta</a:t>
                      </a:r>
                      <a:r>
                        <a:rPr kumimoji="0" lang="en-US" sz="1800" b="1" kern="1200" dirty="0" smtClean="0">
                          <a:solidFill>
                            <a:schemeClr val="tx1"/>
                          </a:solidFill>
                          <a:latin typeface="+mn-lt"/>
                          <a:ea typeface="+mn-ea"/>
                          <a:cs typeface="+mn-cs"/>
                        </a:rPr>
                        <a:t> yang </a:t>
                      </a:r>
                      <a:r>
                        <a:rPr kumimoji="0" lang="en-US" sz="1800" b="1" kern="1200" dirty="0" err="1" smtClean="0">
                          <a:solidFill>
                            <a:schemeClr val="tx1"/>
                          </a:solidFill>
                          <a:latin typeface="+mn-lt"/>
                          <a:ea typeface="+mn-ea"/>
                          <a:cs typeface="+mn-cs"/>
                        </a:rPr>
                        <a:t>Kampanye</a:t>
                      </a:r>
                      <a:r>
                        <a:rPr kumimoji="0" lang="en-US" sz="1800" b="1" kern="1200" dirty="0" smtClean="0">
                          <a:solidFill>
                            <a:schemeClr val="tx1"/>
                          </a:solidFill>
                          <a:latin typeface="+mn-lt"/>
                          <a:ea typeface="+mn-ea"/>
                          <a:cs typeface="+mn-cs"/>
                        </a:rPr>
                        <a:t> yang </a:t>
                      </a:r>
                      <a:r>
                        <a:rPr kumimoji="0" lang="en-US" sz="1800" b="1" kern="1200" dirty="0" err="1" smtClean="0">
                          <a:solidFill>
                            <a:schemeClr val="tx1"/>
                          </a:solidFill>
                          <a:latin typeface="+mn-lt"/>
                          <a:ea typeface="+mn-ea"/>
                          <a:cs typeface="+mn-cs"/>
                        </a:rPr>
                        <a:t>tidak</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membuat</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surat</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pemberitahuan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dan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tempat</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pelaksanaan</a:t>
                      </a:r>
                      <a:r>
                        <a:rPr kumimoji="0" lang="en-US" sz="1800" b="1" kern="1200" dirty="0" smtClean="0">
                          <a:solidFill>
                            <a:schemeClr val="tx1"/>
                          </a:solidFill>
                          <a:latin typeface="+mn-lt"/>
                          <a:ea typeface="+mn-ea"/>
                          <a:cs typeface="+mn-cs"/>
                        </a:rPr>
                        <a:t> yang </a:t>
                      </a:r>
                      <a:r>
                        <a:rPr kumimoji="0" lang="en-US" sz="1800" b="1" kern="1200" dirty="0" err="1" smtClean="0">
                          <a:solidFill>
                            <a:schemeClr val="tx1"/>
                          </a:solidFill>
                          <a:latin typeface="+mn-lt"/>
                          <a:ea typeface="+mn-ea"/>
                          <a:cs typeface="+mn-cs"/>
                        </a:rPr>
                        <a:t>melaksnakan</a:t>
                      </a:r>
                      <a:r>
                        <a:rPr kumimoji="0" lang="en-US" sz="1800" b="1" kern="1200" dirty="0" smtClean="0">
                          <a:solidFill>
                            <a:schemeClr val="tx1"/>
                          </a:solidFill>
                          <a:latin typeface="+mn-lt"/>
                          <a:ea typeface="+mn-ea"/>
                          <a:cs typeface="+mn-cs"/>
                        </a:rPr>
                        <a:t> </a:t>
                      </a:r>
                      <a:r>
                        <a:rPr kumimoji="0" lang="en-US" sz="1800" b="1" kern="1200" dirty="0" err="1" smtClean="0">
                          <a:solidFill>
                            <a:schemeClr val="tx1"/>
                          </a:solidFill>
                          <a:latin typeface="+mn-lt"/>
                          <a:ea typeface="+mn-ea"/>
                          <a:cs typeface="+mn-cs"/>
                        </a:rPr>
                        <a:t>ditempat</a:t>
                      </a:r>
                      <a:r>
                        <a:rPr kumimoji="0" lang="en-US" sz="1800" b="1" kern="1200" dirty="0" smtClean="0">
                          <a:solidFill>
                            <a:schemeClr val="tx1"/>
                          </a:solidFill>
                          <a:latin typeface="+mn-lt"/>
                          <a:ea typeface="+mn-ea"/>
                          <a:cs typeface="+mn-cs"/>
                        </a:rPr>
                        <a:t> yang </a:t>
                      </a:r>
                      <a:r>
                        <a:rPr kumimoji="0" lang="en-US" sz="1800" b="1" kern="1200" dirty="0" err="1" smtClean="0">
                          <a:solidFill>
                            <a:schemeClr val="tx1"/>
                          </a:solidFill>
                          <a:latin typeface="+mn-lt"/>
                          <a:ea typeface="+mn-ea"/>
                          <a:cs typeface="+mn-cs"/>
                        </a:rPr>
                        <a:t>terlarang</a:t>
                      </a:r>
                      <a:r>
                        <a:rPr kumimoji="0" lang="en-US" sz="1800" b="1" kern="1200" dirty="0" smtClean="0">
                          <a:solidFill>
                            <a:schemeClr val="tx1"/>
                          </a:solidFill>
                          <a:latin typeface="+mn-lt"/>
                          <a:ea typeface="+mn-ea"/>
                          <a:cs typeface="+mn-cs"/>
                        </a:rPr>
                        <a:t>.</a:t>
                      </a:r>
                    </a:p>
                    <a:p>
                      <a:pPr marL="457200" lvl="0" indent="-457200" algn="just">
                        <a:buSzPct val="80000"/>
                        <a:buFont typeface="+mj-lt"/>
                        <a:buAutoNum type="arabicPeriod"/>
                      </a:pPr>
                      <a:r>
                        <a:rPr kumimoji="0" lang="en-ID" sz="1800" b="1" kern="1200" dirty="0" err="1" smtClean="0">
                          <a:solidFill>
                            <a:schemeClr val="tx1"/>
                          </a:solidFill>
                          <a:latin typeface="+mn-lt"/>
                          <a:ea typeface="+mn-ea"/>
                          <a:cs typeface="+mn-cs"/>
                        </a:rPr>
                        <a:t>Soal</a:t>
                      </a:r>
                      <a:r>
                        <a:rPr kumimoji="0" lang="en-ID" sz="1800" b="1" kern="1200" dirty="0" smtClean="0">
                          <a:solidFill>
                            <a:schemeClr val="tx1"/>
                          </a:solidFill>
                          <a:latin typeface="+mn-lt"/>
                          <a:ea typeface="+mn-ea"/>
                          <a:cs typeface="+mn-cs"/>
                        </a:rPr>
                        <a:t> APK yang </a:t>
                      </a:r>
                      <a:r>
                        <a:rPr kumimoji="0" lang="en-ID" sz="1800" b="1" kern="1200" dirty="0" err="1" smtClean="0">
                          <a:solidFill>
                            <a:schemeClr val="tx1"/>
                          </a:solidFill>
                          <a:latin typeface="+mn-lt"/>
                          <a:ea typeface="+mn-ea"/>
                          <a:cs typeface="+mn-cs"/>
                        </a:rPr>
                        <a:t>tidak</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sepenuhnya</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difasilitasi</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oleh</a:t>
                      </a:r>
                      <a:r>
                        <a:rPr kumimoji="0" lang="en-ID" sz="1800" b="1" kern="1200" baseline="0" dirty="0" smtClean="0">
                          <a:solidFill>
                            <a:schemeClr val="tx1"/>
                          </a:solidFill>
                          <a:latin typeface="+mn-lt"/>
                          <a:ea typeface="+mn-ea"/>
                          <a:cs typeface="+mn-cs"/>
                        </a:rPr>
                        <a:t> KPU</a:t>
                      </a:r>
                    </a:p>
                    <a:p>
                      <a:pPr marL="457200" lvl="0" indent="-457200" algn="just">
                        <a:buSzPct val="80000"/>
                        <a:buFont typeface="+mj-lt"/>
                        <a:buAutoNum type="arabicPeriod"/>
                      </a:pPr>
                      <a:r>
                        <a:rPr kumimoji="0" lang="en-ID" sz="1800" b="1" kern="1200" baseline="0" dirty="0" err="1" smtClean="0">
                          <a:solidFill>
                            <a:schemeClr val="tx1"/>
                          </a:solidFill>
                          <a:latin typeface="+mn-lt"/>
                          <a:ea typeface="+mn-ea"/>
                          <a:cs typeface="+mn-cs"/>
                        </a:rPr>
                        <a:t>Lemahnya</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regulasi</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soal</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politik</a:t>
                      </a:r>
                      <a:r>
                        <a:rPr kumimoji="0" lang="en-ID" sz="1800" b="1" kern="1200" baseline="0" dirty="0" smtClean="0">
                          <a:solidFill>
                            <a:schemeClr val="tx1"/>
                          </a:solidFill>
                          <a:latin typeface="+mn-lt"/>
                          <a:ea typeface="+mn-ea"/>
                          <a:cs typeface="+mn-cs"/>
                        </a:rPr>
                        <a:t> </a:t>
                      </a:r>
                      <a:r>
                        <a:rPr kumimoji="0" lang="en-ID" sz="1800" b="1" kern="1200" baseline="0" dirty="0" err="1" smtClean="0">
                          <a:solidFill>
                            <a:schemeClr val="tx1"/>
                          </a:solidFill>
                          <a:latin typeface="+mn-lt"/>
                          <a:ea typeface="+mn-ea"/>
                          <a:cs typeface="+mn-cs"/>
                        </a:rPr>
                        <a:t>uang</a:t>
                      </a:r>
                      <a:r>
                        <a:rPr kumimoji="0" lang="en-ID" sz="1800" b="1" kern="1200" baseline="0" dirty="0" smtClean="0">
                          <a:solidFill>
                            <a:schemeClr val="tx1"/>
                          </a:solidFill>
                          <a:latin typeface="+mn-lt"/>
                          <a:ea typeface="+mn-ea"/>
                          <a:cs typeface="+mn-cs"/>
                        </a:rPr>
                        <a:t>.</a:t>
                      </a:r>
                      <a:endParaRPr kumimoji="0" lang="en-US" sz="1800" b="1" kern="1200" dirty="0" smtClean="0">
                        <a:solidFill>
                          <a:schemeClr val="tx1"/>
                        </a:solidFill>
                        <a:latin typeface="+mn-lt"/>
                        <a:ea typeface="+mn-ea"/>
                        <a:cs typeface="+mn-cs"/>
                      </a:endParaRPr>
                    </a:p>
                    <a:p>
                      <a:pPr marL="342900" lvl="0" indent="-342900" algn="just">
                        <a:buAutoNum type="arabicPeriod"/>
                      </a:pPr>
                      <a:endParaRPr lang="en-US" dirty="0">
                        <a:ln>
                          <a:solidFill>
                            <a:schemeClr val="bg2">
                              <a:lumMod val="50000"/>
                            </a:schemeClr>
                          </a:solidFill>
                        </a:ln>
                        <a:solidFill>
                          <a:srgbClr val="FFC000"/>
                        </a:solidFill>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53340"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br>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chemeClr val="tx1"/>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5" name="Table 14"/>
          <p:cNvGraphicFramePr>
            <a:graphicFrameLocks noGrp="1"/>
          </p:cNvGraphicFramePr>
          <p:nvPr/>
        </p:nvGraphicFramePr>
        <p:xfrm>
          <a:off x="1" y="2682085"/>
          <a:ext cx="5010149" cy="4663273"/>
        </p:xfrm>
        <a:graphic>
          <a:graphicData uri="http://schemas.openxmlformats.org/drawingml/2006/table">
            <a:tbl>
              <a:tblPr/>
              <a:tblGrid>
                <a:gridCol w="559930"/>
                <a:gridCol w="1161597"/>
                <a:gridCol w="1155023"/>
                <a:gridCol w="1236552"/>
                <a:gridCol w="897047"/>
              </a:tblGrid>
              <a:tr h="464221">
                <a:tc rowSpan="2">
                  <a:txBody>
                    <a:bodyPr/>
                    <a:lstStyle/>
                    <a:p>
                      <a:pPr algn="ctr">
                        <a:lnSpc>
                          <a:spcPct val="115000"/>
                        </a:lnSpc>
                        <a:spcAft>
                          <a:spcPts val="0"/>
                        </a:spcAft>
                      </a:pPr>
                      <a:r>
                        <a:rPr lang="en-US" sz="1300" b="1" dirty="0">
                          <a:latin typeface="Calibri"/>
                          <a:ea typeface="Times New Roman"/>
                          <a:cs typeface="Calibri"/>
                        </a:rPr>
                        <a:t>NO</a:t>
                      </a:r>
                      <a:endParaRPr lang="en-US"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0"/>
                        </a:spcAft>
                      </a:pPr>
                      <a:r>
                        <a:rPr lang="en-US" sz="1300" b="1" dirty="0">
                          <a:latin typeface="Calibri"/>
                          <a:ea typeface="Times New Roman"/>
                          <a:cs typeface="Calibri"/>
                        </a:rPr>
                        <a:t>PARPOL</a:t>
                      </a:r>
                      <a:endParaRPr lang="en-US"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0"/>
                        </a:spcAft>
                      </a:pPr>
                      <a:r>
                        <a:rPr lang="en-US" sz="1300" b="1" dirty="0">
                          <a:latin typeface="Calibri"/>
                          <a:ea typeface="Times New Roman"/>
                          <a:cs typeface="Calibri"/>
                        </a:rPr>
                        <a:t>JUMLAH KEGIATAN KAMPANYE </a:t>
                      </a:r>
                      <a:endParaRPr lang="en-US" sz="1300" b="1" dirty="0" smtClean="0">
                        <a:latin typeface="Calibri"/>
                        <a:ea typeface="Times New Roman"/>
                        <a:cs typeface="Calibri"/>
                      </a:endParaRPr>
                    </a:p>
                    <a:p>
                      <a:pPr algn="ctr">
                        <a:lnSpc>
                          <a:spcPct val="115000"/>
                        </a:lnSpc>
                        <a:spcAft>
                          <a:spcPts val="0"/>
                        </a:spcAft>
                      </a:pPr>
                      <a:r>
                        <a:rPr lang="en-US" sz="1300" b="1" dirty="0" smtClean="0">
                          <a:latin typeface="Calibri"/>
                          <a:ea typeface="Times New Roman"/>
                          <a:cs typeface="Calibri"/>
                        </a:rPr>
                        <a:t>PESERTA </a:t>
                      </a:r>
                      <a:r>
                        <a:rPr lang="en-US" sz="1300" b="1" dirty="0">
                          <a:latin typeface="Calibri"/>
                          <a:ea typeface="Times New Roman"/>
                          <a:cs typeface="Calibri"/>
                        </a:rPr>
                        <a:t>PEMILU</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494007">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300" b="1" dirty="0">
                          <a:latin typeface="Calibri"/>
                          <a:ea typeface="Times New Roman"/>
                          <a:cs typeface="Calibri"/>
                        </a:rPr>
                        <a:t>PERTEMUAN TATAP MUKA</a:t>
                      </a:r>
                      <a:endParaRPr lang="en-US"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b="1">
                          <a:latin typeface="Calibri"/>
                          <a:ea typeface="Times New Roman"/>
                          <a:cs typeface="Calibri"/>
                        </a:rPr>
                        <a:t>PERTEMUAN TERBATAS</a:t>
                      </a:r>
                      <a:endParaRPr lang="en-US"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b="1" dirty="0">
                          <a:latin typeface="Calibri"/>
                          <a:ea typeface="Times New Roman"/>
                          <a:cs typeface="Calibri"/>
                        </a:rPr>
                        <a:t>RAPAT UMUM</a:t>
                      </a:r>
                      <a:endParaRPr lang="en-US"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PKB</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2</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GERINDRA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5</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3</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PDIP</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1</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GOLKAR</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8</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NASDEM</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10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BERKARYA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1</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8</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PKS</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10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4</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9</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PERINDO</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10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6</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PPP</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PSI</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2</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PAN</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6</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1</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13</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HANURA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DEMOKRAT</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11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a:txBody>
                    <a:bodyPr/>
                    <a:lstStyle/>
                    <a:p>
                      <a:pPr algn="ctr">
                        <a:lnSpc>
                          <a:spcPct val="115000"/>
                        </a:lnSpc>
                        <a:spcAft>
                          <a:spcPts val="0"/>
                        </a:spcAft>
                      </a:pPr>
                      <a:r>
                        <a:rPr lang="en-US" sz="1300">
                          <a:latin typeface="Calibri"/>
                          <a:ea typeface="Times New Roman"/>
                          <a:cs typeface="Calibri"/>
                        </a:rPr>
                        <a:t>19</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300">
                          <a:latin typeface="Calibri"/>
                          <a:ea typeface="Times New Roman"/>
                          <a:cs typeface="Calibri"/>
                        </a:rPr>
                        <a:t>PBB</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a:latin typeface="Calibri"/>
                          <a:ea typeface="Times New Roman"/>
                          <a:cs typeface="Calibri"/>
                        </a:rPr>
                        <a:t>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7003">
                <a:tc gridSpan="2">
                  <a:txBody>
                    <a:bodyPr/>
                    <a:lstStyle/>
                    <a:p>
                      <a:pPr algn="ctr">
                        <a:lnSpc>
                          <a:spcPct val="115000"/>
                        </a:lnSpc>
                        <a:spcAft>
                          <a:spcPts val="0"/>
                        </a:spcAft>
                      </a:pPr>
                      <a:r>
                        <a:rPr lang="en-US" sz="1300" b="1" i="1">
                          <a:latin typeface="Calibri"/>
                          <a:ea typeface="Times New Roman"/>
                          <a:cs typeface="Calibri"/>
                        </a:rPr>
                        <a:t>TOTAL</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ctr">
                        <a:lnSpc>
                          <a:spcPct val="115000"/>
                        </a:lnSpc>
                        <a:spcAft>
                          <a:spcPts val="0"/>
                        </a:spcAft>
                      </a:pPr>
                      <a:r>
                        <a:rPr lang="en-US" sz="1300" b="1" dirty="0">
                          <a:latin typeface="Calibri"/>
                          <a:ea typeface="Times New Roman"/>
                          <a:cs typeface="Calibri"/>
                        </a:rPr>
                        <a:t>69</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b="1" dirty="0">
                          <a:latin typeface="Calibri"/>
                          <a:ea typeface="Times New Roman"/>
                          <a:cs typeface="Calibri"/>
                        </a:rPr>
                        <a:t>38</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300" b="1" dirty="0">
                          <a:latin typeface="Calibri"/>
                          <a:ea typeface="Times New Roman"/>
                          <a:cs typeface="Calibri"/>
                        </a:rPr>
                        <a:t>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Logistik</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780724252"/>
              </p:ext>
            </p:extLst>
          </p:nvPr>
        </p:nvGraphicFramePr>
        <p:xfrm>
          <a:off x="5238750" y="2682081"/>
          <a:ext cx="5029200" cy="4663282"/>
        </p:xfrm>
        <a:graphic>
          <a:graphicData uri="http://schemas.openxmlformats.org/drawingml/2006/table">
            <a:tbl>
              <a:tblPr firstRow="1" bandRow="1">
                <a:tableStyleId>{5C22544A-7EE6-4342-B048-85BDC9FD1C3A}</a:tableStyleId>
              </a:tblPr>
              <a:tblGrid>
                <a:gridCol w="5029200"/>
              </a:tblGrid>
              <a:tr h="4663282">
                <a:tc>
                  <a:txBody>
                    <a:bodyPr/>
                    <a:lstStyle/>
                    <a:p>
                      <a:pPr marL="352425" indent="-352425" algn="just">
                        <a:buFont typeface="+mj-lt"/>
                        <a:buAutoNum type="arabicPeriod"/>
                      </a:pPr>
                      <a:endParaRPr kumimoji="0" lang="en-US" sz="1700" b="1" kern="1200" dirty="0" smtClean="0">
                        <a:solidFill>
                          <a:schemeClr val="tx1"/>
                        </a:solidFill>
                        <a:latin typeface="+mn-lt"/>
                        <a:ea typeface="+mn-ea"/>
                        <a:cs typeface="+mn-cs"/>
                      </a:endParaRPr>
                    </a:p>
                    <a:p>
                      <a:pPr marL="352425" indent="-352425" algn="just">
                        <a:buFont typeface="+mj-lt"/>
                        <a:buAutoNum type="arabicPeriod"/>
                      </a:pPr>
                      <a:r>
                        <a:rPr kumimoji="0" lang="en-US" sz="1700" b="1" kern="1200" dirty="0" smtClean="0">
                          <a:solidFill>
                            <a:schemeClr val="tx1"/>
                          </a:solidFill>
                          <a:latin typeface="+mn-lt"/>
                          <a:ea typeface="+mn-ea"/>
                          <a:cs typeface="+mn-cs"/>
                        </a:rPr>
                        <a:t>P</a:t>
                      </a:r>
                      <a:r>
                        <a:rPr kumimoji="0" lang="id-ID" sz="1700" b="1" kern="1200" dirty="0" smtClean="0">
                          <a:solidFill>
                            <a:schemeClr val="tx1"/>
                          </a:solidFill>
                          <a:latin typeface="+mn-lt"/>
                          <a:ea typeface="+mn-ea"/>
                          <a:cs typeface="+mn-cs"/>
                        </a:rPr>
                        <a:t>roses pengadaan surat suara ada persoalan pada saat pengepakan surat suara seharusnya Bawaslu  harus sama</a:t>
                      </a:r>
                      <a:r>
                        <a:rPr kumimoji="0" lang="en-US" sz="1700" b="1" kern="1200" dirty="0" smtClean="0">
                          <a:solidFill>
                            <a:schemeClr val="tx1"/>
                          </a:solidFill>
                          <a:latin typeface="+mn-lt"/>
                          <a:ea typeface="+mn-ea"/>
                          <a:cs typeface="+mn-cs"/>
                        </a:rPr>
                        <a:t>-</a:t>
                      </a:r>
                      <a:r>
                        <a:rPr kumimoji="0" lang="en-US" sz="1700" b="1" kern="1200" dirty="0" err="1" smtClean="0">
                          <a:solidFill>
                            <a:schemeClr val="tx1"/>
                          </a:solidFill>
                          <a:latin typeface="+mn-lt"/>
                          <a:ea typeface="+mn-ea"/>
                          <a:cs typeface="+mn-cs"/>
                        </a:rPr>
                        <a:t>sama</a:t>
                      </a:r>
                      <a:r>
                        <a:rPr kumimoji="0" lang="id-ID" sz="1700" b="1" kern="1200" dirty="0" smtClean="0">
                          <a:solidFill>
                            <a:schemeClr val="tx1"/>
                          </a:solidFill>
                          <a:latin typeface="+mn-lt"/>
                          <a:ea typeface="+mn-ea"/>
                          <a:cs typeface="+mn-cs"/>
                        </a:rPr>
                        <a:t> menghitung surat suara yang kemudian akan didistribusi pada KPU </a:t>
                      </a:r>
                      <a:r>
                        <a:rPr kumimoji="0" lang="en-ID" sz="1700" b="1" kern="1200" dirty="0" smtClean="0">
                          <a:solidFill>
                            <a:schemeClr val="tx1"/>
                          </a:solidFill>
                          <a:latin typeface="+mn-lt"/>
                          <a:ea typeface="+mn-ea"/>
                          <a:cs typeface="+mn-cs"/>
                        </a:rPr>
                        <a:t>K</a:t>
                      </a:r>
                      <a:r>
                        <a:rPr kumimoji="0" lang="id-ID" sz="1700" b="1" kern="1200" dirty="0" smtClean="0">
                          <a:solidFill>
                            <a:schemeClr val="tx1"/>
                          </a:solidFill>
                          <a:latin typeface="+mn-lt"/>
                          <a:ea typeface="+mn-ea"/>
                          <a:cs typeface="+mn-cs"/>
                        </a:rPr>
                        <a:t>abupaten</a:t>
                      </a:r>
                      <a:r>
                        <a:rPr kumimoji="0" lang="en-ID" sz="1700" b="1" kern="1200" dirty="0" smtClean="0">
                          <a:solidFill>
                            <a:schemeClr val="tx1"/>
                          </a:solidFill>
                          <a:latin typeface="+mn-lt"/>
                          <a:ea typeface="+mn-ea"/>
                          <a:cs typeface="+mn-cs"/>
                        </a:rPr>
                        <a:t>.</a:t>
                      </a:r>
                      <a:endParaRPr kumimoji="0" lang="en-US" sz="1700" b="1" kern="1200" dirty="0" smtClean="0">
                        <a:solidFill>
                          <a:schemeClr val="tx1"/>
                        </a:solidFill>
                        <a:latin typeface="+mn-lt"/>
                        <a:ea typeface="+mn-ea"/>
                        <a:cs typeface="+mn-cs"/>
                      </a:endParaRPr>
                    </a:p>
                    <a:p>
                      <a:pPr marL="352425" indent="-352425" algn="just">
                        <a:buFont typeface="+mj-lt"/>
                        <a:buAutoNum type="arabicPeriod"/>
                      </a:pPr>
                      <a:r>
                        <a:rPr kumimoji="0" lang="id-ID" sz="1700" b="1" kern="1200" dirty="0" smtClean="0">
                          <a:solidFill>
                            <a:schemeClr val="tx1"/>
                          </a:solidFill>
                          <a:latin typeface="+mn-lt"/>
                          <a:ea typeface="+mn-ea"/>
                          <a:cs typeface="+mn-cs"/>
                        </a:rPr>
                        <a:t>KPU Kabupaten juga tidak memberikan informasi berkaitan dengan jadwal pengadaan dan pendistribusian perlengkapan pemungutan </a:t>
                      </a:r>
                      <a:r>
                        <a:rPr kumimoji="0" lang="en-ID" sz="1700" b="1" kern="1200" dirty="0" smtClean="0">
                          <a:solidFill>
                            <a:schemeClr val="tx1"/>
                          </a:solidFill>
                          <a:latin typeface="+mn-lt"/>
                          <a:ea typeface="+mn-ea"/>
                          <a:cs typeface="+mn-cs"/>
                        </a:rPr>
                        <a:t> </a:t>
                      </a:r>
                      <a:r>
                        <a:rPr kumimoji="0" lang="id-ID" sz="1700" b="1" kern="1200" dirty="0" smtClean="0">
                          <a:solidFill>
                            <a:schemeClr val="tx1"/>
                          </a:solidFill>
                          <a:latin typeface="+mn-lt"/>
                          <a:ea typeface="+mn-ea"/>
                          <a:cs typeface="+mn-cs"/>
                        </a:rPr>
                        <a:t>surat </a:t>
                      </a:r>
                      <a:r>
                        <a:rPr kumimoji="0" lang="en-ID" sz="1700" b="1" kern="1200" dirty="0" smtClean="0">
                          <a:solidFill>
                            <a:schemeClr val="tx1"/>
                          </a:solidFill>
                          <a:latin typeface="+mn-lt"/>
                          <a:ea typeface="+mn-ea"/>
                          <a:cs typeface="+mn-cs"/>
                        </a:rPr>
                        <a:t> </a:t>
                      </a:r>
                      <a:r>
                        <a:rPr kumimoji="0" lang="id-ID" sz="1700" b="1" kern="1200" dirty="0" smtClean="0">
                          <a:solidFill>
                            <a:schemeClr val="tx1"/>
                          </a:solidFill>
                          <a:latin typeface="+mn-lt"/>
                          <a:ea typeface="+mn-ea"/>
                          <a:cs typeface="+mn-cs"/>
                        </a:rPr>
                        <a:t>suara</a:t>
                      </a:r>
                      <a:r>
                        <a:rPr kumimoji="0" lang="en-ID" sz="1700" b="1" kern="1200" dirty="0" smtClean="0">
                          <a:solidFill>
                            <a:schemeClr val="tx1"/>
                          </a:solidFill>
                          <a:latin typeface="+mn-lt"/>
                          <a:ea typeface="+mn-ea"/>
                          <a:cs typeface="+mn-cs"/>
                        </a:rPr>
                        <a:t>.</a:t>
                      </a:r>
                      <a:endParaRPr kumimoji="0" lang="en-US" sz="1700" b="1" kern="1200" dirty="0" smtClean="0">
                        <a:solidFill>
                          <a:schemeClr val="tx1"/>
                        </a:solidFill>
                        <a:latin typeface="+mn-lt"/>
                        <a:ea typeface="+mn-ea"/>
                        <a:cs typeface="+mn-cs"/>
                      </a:endParaRPr>
                    </a:p>
                    <a:p>
                      <a:pPr marL="352425" indent="-352425" algn="just">
                        <a:buFont typeface="+mj-lt"/>
                        <a:buAutoNum type="arabicPeriod"/>
                      </a:pPr>
                      <a:r>
                        <a:rPr kumimoji="0" lang="en-US" sz="1700" b="1" kern="1200" dirty="0" err="1" smtClean="0">
                          <a:solidFill>
                            <a:schemeClr val="tx1"/>
                          </a:solidFill>
                          <a:latin typeface="+mn-lt"/>
                          <a:ea typeface="+mn-ea"/>
                          <a:cs typeface="+mn-cs"/>
                        </a:rPr>
                        <a:t>Pendistribusian</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perlengkapan</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suara</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terlalu</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singkat</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waktunya</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sehingga</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perlengkapan</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pemungutan</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suara</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tidak</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lagi</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diperiksa</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atau</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disortir</a:t>
                      </a:r>
                      <a:r>
                        <a:rPr kumimoji="0" lang="en-US" sz="1700" b="1" kern="1200" dirty="0" smtClean="0">
                          <a:solidFill>
                            <a:schemeClr val="tx1"/>
                          </a:solidFill>
                          <a:latin typeface="+mn-lt"/>
                          <a:ea typeface="+mn-ea"/>
                          <a:cs typeface="+mn-cs"/>
                        </a:rPr>
                        <a:t> di </a:t>
                      </a:r>
                      <a:r>
                        <a:rPr kumimoji="0" lang="en-US" sz="1700" b="1" kern="1200" dirty="0" err="1" smtClean="0">
                          <a:solidFill>
                            <a:schemeClr val="tx1"/>
                          </a:solidFill>
                          <a:latin typeface="+mn-lt"/>
                          <a:ea typeface="+mn-ea"/>
                          <a:cs typeface="+mn-cs"/>
                        </a:rPr>
                        <a:t>tingkat</a:t>
                      </a:r>
                      <a:r>
                        <a:rPr kumimoji="0" lang="en-US" sz="1700" b="1" kern="1200" dirty="0" smtClean="0">
                          <a:solidFill>
                            <a:schemeClr val="tx1"/>
                          </a:solidFill>
                          <a:latin typeface="+mn-lt"/>
                          <a:ea typeface="+mn-ea"/>
                          <a:cs typeface="+mn-cs"/>
                        </a:rPr>
                        <a:t> </a:t>
                      </a:r>
                      <a:r>
                        <a:rPr kumimoji="0" lang="en-US" sz="1700" b="1" kern="1200" dirty="0" err="1" smtClean="0">
                          <a:solidFill>
                            <a:schemeClr val="tx1"/>
                          </a:solidFill>
                          <a:latin typeface="+mn-lt"/>
                          <a:ea typeface="+mn-ea"/>
                          <a:cs typeface="+mn-cs"/>
                        </a:rPr>
                        <a:t>Kecamatan</a:t>
                      </a:r>
                      <a:r>
                        <a:rPr kumimoji="0" lang="en-US" sz="1700" b="1" kern="1200" dirty="0" smtClean="0">
                          <a:solidFill>
                            <a:schemeClr val="tx1"/>
                          </a:solidFill>
                          <a:latin typeface="+mn-lt"/>
                          <a:ea typeface="+mn-ea"/>
                          <a:cs typeface="+mn-cs"/>
                        </a:rPr>
                        <a:t>.</a:t>
                      </a: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69382"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br>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chemeClr val="tx1"/>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graphicFrame>
        <p:nvGraphicFramePr>
          <p:cNvPr id="18" name="Table 17"/>
          <p:cNvGraphicFramePr>
            <a:graphicFrameLocks noGrp="1"/>
          </p:cNvGraphicFramePr>
          <p:nvPr/>
        </p:nvGraphicFramePr>
        <p:xfrm>
          <a:off x="0" y="2682078"/>
          <a:ext cx="5162550" cy="4818386"/>
        </p:xfrm>
        <a:graphic>
          <a:graphicData uri="http://schemas.openxmlformats.org/drawingml/2006/table">
            <a:tbl>
              <a:tblPr/>
              <a:tblGrid>
                <a:gridCol w="344805"/>
                <a:gridCol w="2607945"/>
                <a:gridCol w="685800"/>
                <a:gridCol w="609600"/>
                <a:gridCol w="914400"/>
              </a:tblGrid>
              <a:tr h="224038">
                <a:tc>
                  <a:txBody>
                    <a:bodyPr/>
                    <a:lstStyle/>
                    <a:p>
                      <a:pPr>
                        <a:lnSpc>
                          <a:spcPct val="115000"/>
                        </a:lnSpc>
                        <a:spcAft>
                          <a:spcPts val="0"/>
                        </a:spcAft>
                      </a:pPr>
                      <a:r>
                        <a:rPr lang="id-ID" sz="1300" b="1" dirty="0">
                          <a:latin typeface="Calibri"/>
                          <a:ea typeface="Times New Roman"/>
                          <a:cs typeface="Calibri"/>
                        </a:rPr>
                        <a:t>No</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b="1">
                          <a:latin typeface="Calibri"/>
                          <a:ea typeface="Times New Roman"/>
                          <a:cs typeface="Calibri"/>
                        </a:rPr>
                        <a:t>Jenis Logisitik Dalam Kotak</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id-ID" sz="1300" b="1">
                          <a:latin typeface="Calibri"/>
                          <a:ea typeface="Times New Roman"/>
                          <a:cs typeface="Calibri"/>
                        </a:rPr>
                        <a:t>Ada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id-ID" sz="1300" b="1">
                          <a:latin typeface="Calibri"/>
                          <a:ea typeface="Times New Roman"/>
                          <a:cs typeface="Calibri"/>
                        </a:rPr>
                        <a:t>Tidak</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id-ID" sz="1300" b="1">
                          <a:latin typeface="Calibri"/>
                          <a:ea typeface="Times New Roman"/>
                          <a:cs typeface="Calibri"/>
                        </a:rPr>
                        <a:t>Jumlah</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Surat Suara </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271463"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400.880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Tinta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916</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3</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Segel </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43.670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Paku, Tali Pengikat, Bantalan</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3.176</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Sampul Kertas</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15.880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6</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Karet Pengikat Surat Suara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79.400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Kantong Plastik</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6.352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id-ID" sz="1300">
                          <a:latin typeface="Calibri"/>
                          <a:ea typeface="Times New Roman"/>
                          <a:cs typeface="Calibri"/>
                        </a:rPr>
                        <a:t>8</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Fomulir Model C-KPU</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dirty="0">
                          <a:latin typeface="Calibri"/>
                          <a:ea typeface="Times New Roman"/>
                          <a:cs typeface="Calibri"/>
                        </a:rPr>
                        <a:t>397</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9</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Alat Bantu Tuna Netra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794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76072">
                <a:tc>
                  <a:txBody>
                    <a:bodyPr/>
                    <a:lstStyle/>
                    <a:p>
                      <a:pPr algn="ctr">
                        <a:lnSpc>
                          <a:spcPct val="115000"/>
                        </a:lnSpc>
                        <a:spcAft>
                          <a:spcPts val="0"/>
                        </a:spcAft>
                      </a:pPr>
                      <a:r>
                        <a:rPr lang="en-US" sz="1300">
                          <a:latin typeface="Calibri"/>
                          <a:ea typeface="Times New Roman"/>
                          <a:cs typeface="Calibri"/>
                        </a:rPr>
                        <a:t>10</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Tanda pengenal KPPS, petugas ketertiban dan saksi </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18.262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11</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Lem/Prekat</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397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12</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Balllpoint</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2.779</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13</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Seal atau Pengaman Kotak Suara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1.985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14</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Spidol</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5.955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Stiker Nomor Kotak Suara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1.985</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16</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Fomulir Model C7. DPT-KPU</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a:latin typeface="Calibri"/>
                          <a:ea typeface="Times New Roman"/>
                          <a:cs typeface="Calibri"/>
                        </a:rPr>
                        <a:t>397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17</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a:latin typeface="Calibri"/>
                          <a:ea typeface="Times New Roman"/>
                          <a:cs typeface="Calibri"/>
                        </a:rPr>
                        <a:t>Fomulir Model C7.DPTb- KPU</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dirty="0">
                          <a:latin typeface="Calibri"/>
                          <a:ea typeface="Times New Roman"/>
                          <a:cs typeface="Calibri"/>
                        </a:rPr>
                        <a:t>397</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2028">
                <a:tc>
                  <a:txBody>
                    <a:bodyPr/>
                    <a:lstStyle/>
                    <a:p>
                      <a:pPr algn="ctr">
                        <a:lnSpc>
                          <a:spcPct val="115000"/>
                        </a:lnSpc>
                        <a:spcAft>
                          <a:spcPts val="0"/>
                        </a:spcAft>
                      </a:pPr>
                      <a:r>
                        <a:rPr lang="en-US" sz="1300">
                          <a:latin typeface="Calibri"/>
                          <a:ea typeface="Times New Roman"/>
                          <a:cs typeface="Calibri"/>
                        </a:rPr>
                        <a:t>18</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id-ID" sz="1300" dirty="0">
                          <a:latin typeface="Calibri"/>
                          <a:ea typeface="Times New Roman"/>
                          <a:cs typeface="Calibri"/>
                        </a:rPr>
                        <a:t>Fomulir Model C7.DPK-KPU</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lnSpc>
                          <a:spcPct val="115000"/>
                        </a:lnSpc>
                        <a:spcAft>
                          <a:spcPts val="0"/>
                        </a:spcAft>
                        <a:buClr>
                          <a:schemeClr val="tx1"/>
                        </a:buClr>
                        <a:buFont typeface="Wingdings"/>
                        <a:buChar char=""/>
                      </a:pPr>
                      <a:r>
                        <a:rPr lang="en-US" sz="1300" dirty="0" smtClean="0">
                          <a:latin typeface="Calibri"/>
                          <a:ea typeface="Times New Roman"/>
                          <a:cs typeface="Times New Roman"/>
                        </a:rPr>
                        <a:t> </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id-ID" sz="1300" b="1" dirty="0">
                          <a:latin typeface="Calibri"/>
                          <a:ea typeface="Times New Roman"/>
                          <a:cs typeface="Calibri"/>
                        </a:rPr>
                        <a:t>397</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49362"/>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smtClean="0"/>
              <a:t>Dana </a:t>
            </a:r>
            <a:r>
              <a:rPr lang="en-US" b="1" dirty="0" err="1" smtClean="0"/>
              <a:t>Kampanye</a:t>
            </a:r>
            <a:r>
              <a:rPr lang="en-US" b="1" dirty="0" smtClean="0"/>
              <a:t> </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722285844"/>
              </p:ext>
            </p:extLst>
          </p:nvPr>
        </p:nvGraphicFramePr>
        <p:xfrm>
          <a:off x="5162550" y="2697162"/>
          <a:ext cx="5314950" cy="4663282"/>
        </p:xfrm>
        <a:graphic>
          <a:graphicData uri="http://schemas.openxmlformats.org/drawingml/2006/table">
            <a:tbl>
              <a:tblPr firstRow="1" bandRow="1">
                <a:tableStyleId>{5C22544A-7EE6-4342-B048-85BDC9FD1C3A}</a:tableStyleId>
              </a:tblPr>
              <a:tblGrid>
                <a:gridCol w="5314950"/>
              </a:tblGrid>
              <a:tr h="4663282">
                <a:tc>
                  <a:txBody>
                    <a:bodyPr/>
                    <a:lstStyle/>
                    <a:p>
                      <a:pPr marL="514350" indent="-514350" algn="just">
                        <a:buAutoNum type="arabicPeriod"/>
                      </a:pPr>
                      <a:endParaRPr kumimoji="0" lang="en-US" sz="2400" b="1" kern="1200" baseline="0" dirty="0" smtClean="0">
                        <a:solidFill>
                          <a:schemeClr val="tx1"/>
                        </a:solidFill>
                        <a:latin typeface="+mn-lt"/>
                        <a:ea typeface="+mn-ea"/>
                        <a:cs typeface="+mn-cs"/>
                      </a:endParaRPr>
                    </a:p>
                    <a:p>
                      <a:pPr marL="514350" indent="-514350" algn="just">
                        <a:buAutoNum type="arabicPeriod"/>
                      </a:pPr>
                      <a:r>
                        <a:rPr kumimoji="0" lang="en-US" sz="2400" b="1" kern="1200" baseline="0" dirty="0" smtClean="0">
                          <a:solidFill>
                            <a:schemeClr val="tx1"/>
                          </a:solidFill>
                          <a:latin typeface="+mn-lt"/>
                          <a:ea typeface="+mn-ea"/>
                          <a:cs typeface="+mn-cs"/>
                        </a:rPr>
                        <a:t>K</a:t>
                      </a:r>
                      <a:r>
                        <a:rPr kumimoji="0" lang="id-ID" sz="2400" b="1" kern="1200" dirty="0" smtClean="0">
                          <a:solidFill>
                            <a:schemeClr val="tx1"/>
                          </a:solidFill>
                          <a:latin typeface="+mn-lt"/>
                          <a:ea typeface="+mn-ea"/>
                          <a:cs typeface="+mn-cs"/>
                        </a:rPr>
                        <a:t>epatuhan </a:t>
                      </a:r>
                      <a:r>
                        <a:rPr kumimoji="0" lang="en-US" sz="2400" b="1" kern="1200" dirty="0" err="1" smtClean="0">
                          <a:solidFill>
                            <a:schemeClr val="tx1"/>
                          </a:solidFill>
                          <a:latin typeface="+mn-lt"/>
                          <a:ea typeface="+mn-ea"/>
                          <a:cs typeface="+mn-cs"/>
                        </a:rPr>
                        <a:t>Peserta</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Pemilu</a:t>
                      </a:r>
                      <a:r>
                        <a:rPr kumimoji="0" lang="en-US" sz="2400" b="1" kern="1200" dirty="0" smtClean="0">
                          <a:solidFill>
                            <a:schemeClr val="tx1"/>
                          </a:solidFill>
                          <a:latin typeface="+mn-lt"/>
                          <a:ea typeface="+mn-ea"/>
                          <a:cs typeface="+mn-cs"/>
                        </a:rPr>
                        <a:t> 2019</a:t>
                      </a:r>
                      <a:r>
                        <a:rPr kumimoji="0" lang="id-ID" sz="2400" b="1" kern="1200" dirty="0" smtClean="0">
                          <a:solidFill>
                            <a:schemeClr val="tx1"/>
                          </a:solidFill>
                          <a:latin typeface="+mn-lt"/>
                          <a:ea typeface="+mn-ea"/>
                          <a:cs typeface="+mn-cs"/>
                        </a:rPr>
                        <a:t> untuk melaporkan semua pendanaan aktivitas</a:t>
                      </a:r>
                      <a:r>
                        <a:rPr kumimoji="0" lang="en-US" sz="2400" b="1" kern="1200" dirty="0" err="1" smtClean="0">
                          <a:solidFill>
                            <a:schemeClr val="tx1"/>
                          </a:solidFill>
                          <a:latin typeface="+mn-lt"/>
                          <a:ea typeface="+mn-ea"/>
                          <a:cs typeface="+mn-cs"/>
                        </a:rPr>
                        <a:t>nya</a:t>
                      </a:r>
                      <a:r>
                        <a:rPr kumimoji="0" lang="en-US" sz="2400" b="1" kern="1200" dirty="0" smtClean="0">
                          <a:solidFill>
                            <a:schemeClr val="tx1"/>
                          </a:solidFill>
                          <a:latin typeface="+mn-lt"/>
                          <a:ea typeface="+mn-ea"/>
                          <a:cs typeface="+mn-cs"/>
                        </a:rPr>
                        <a:t> </a:t>
                      </a:r>
                      <a:r>
                        <a:rPr kumimoji="0" lang="id-ID" sz="2400" b="1" kern="1200" dirty="0" smtClean="0">
                          <a:solidFill>
                            <a:schemeClr val="tx1"/>
                          </a:solidFill>
                          <a:latin typeface="+mn-lt"/>
                          <a:ea typeface="+mn-ea"/>
                          <a:cs typeface="+mn-cs"/>
                        </a:rPr>
                        <a:t>kepada KPU sebagai bagian dari akuntabilitas proses penggunaan Dana Kampanye </a:t>
                      </a:r>
                      <a:r>
                        <a:rPr kumimoji="0" lang="en-US" sz="2400" b="1" kern="1200" dirty="0" err="1" smtClean="0">
                          <a:solidFill>
                            <a:schemeClr val="tx1"/>
                          </a:solidFill>
                          <a:latin typeface="+mn-lt"/>
                          <a:ea typeface="+mn-ea"/>
                          <a:cs typeface="+mn-cs"/>
                        </a:rPr>
                        <a:t>Peserta</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Pemilu</a:t>
                      </a:r>
                      <a:r>
                        <a:rPr kumimoji="0" lang="en-US" sz="2400" b="1" kern="1200" dirty="0" smtClean="0">
                          <a:solidFill>
                            <a:schemeClr val="tx1"/>
                          </a:solidFill>
                          <a:latin typeface="+mn-lt"/>
                          <a:ea typeface="+mn-ea"/>
                          <a:cs typeface="+mn-cs"/>
                        </a:rPr>
                        <a:t> 2019</a:t>
                      </a:r>
                    </a:p>
                    <a:p>
                      <a:pPr marL="514350" indent="-514350" algn="just">
                        <a:buAutoNum type="arabicPeriod"/>
                      </a:pPr>
                      <a:r>
                        <a:rPr kumimoji="0" lang="en-ID" sz="2400" b="1" kern="1200" dirty="0" err="1" smtClean="0">
                          <a:solidFill>
                            <a:schemeClr val="tx1"/>
                          </a:solidFill>
                          <a:latin typeface="+mn-lt"/>
                          <a:ea typeface="+mn-ea"/>
                          <a:cs typeface="+mn-cs"/>
                        </a:rPr>
                        <a:t>Terjadinya</a:t>
                      </a:r>
                      <a:r>
                        <a:rPr kumimoji="0" lang="en-ID" sz="2400" b="1" kern="1200" dirty="0" smtClean="0">
                          <a:solidFill>
                            <a:schemeClr val="tx1"/>
                          </a:solidFill>
                          <a:latin typeface="+mn-lt"/>
                          <a:ea typeface="+mn-ea"/>
                          <a:cs typeface="+mn-cs"/>
                        </a:rPr>
                        <a:t> </a:t>
                      </a:r>
                      <a:r>
                        <a:rPr kumimoji="0" lang="en-ID" sz="2400" b="1" kern="1200" dirty="0" err="1" smtClean="0">
                          <a:solidFill>
                            <a:schemeClr val="tx1"/>
                          </a:solidFill>
                          <a:latin typeface="+mn-lt"/>
                          <a:ea typeface="+mn-ea"/>
                          <a:cs typeface="+mn-cs"/>
                        </a:rPr>
                        <a:t>pertentangan</a:t>
                      </a:r>
                      <a:r>
                        <a:rPr kumimoji="0" lang="en-ID" sz="2400" b="1" kern="1200" dirty="0" smtClean="0">
                          <a:solidFill>
                            <a:schemeClr val="tx1"/>
                          </a:solidFill>
                          <a:latin typeface="+mn-lt"/>
                          <a:ea typeface="+mn-ea"/>
                          <a:cs typeface="+mn-cs"/>
                        </a:rPr>
                        <a:t> </a:t>
                      </a:r>
                      <a:r>
                        <a:rPr kumimoji="0" lang="en-ID" sz="2400" b="1" kern="1200" dirty="0" err="1" smtClean="0">
                          <a:solidFill>
                            <a:schemeClr val="tx1"/>
                          </a:solidFill>
                          <a:latin typeface="+mn-lt"/>
                          <a:ea typeface="+mn-ea"/>
                          <a:cs typeface="+mn-cs"/>
                        </a:rPr>
                        <a:t>antara</a:t>
                      </a:r>
                      <a:r>
                        <a:rPr kumimoji="0" lang="en-ID" sz="2400" b="1" kern="1200" dirty="0" smtClean="0">
                          <a:solidFill>
                            <a:schemeClr val="tx1"/>
                          </a:solidFill>
                          <a:latin typeface="+mn-lt"/>
                          <a:ea typeface="+mn-ea"/>
                          <a:cs typeface="+mn-cs"/>
                        </a:rPr>
                        <a:t> PKPU </a:t>
                      </a:r>
                      <a:r>
                        <a:rPr kumimoji="0" lang="en-ID" sz="2400" b="1" kern="1200" dirty="0" err="1" smtClean="0">
                          <a:solidFill>
                            <a:schemeClr val="tx1"/>
                          </a:solidFill>
                          <a:latin typeface="+mn-lt"/>
                          <a:ea typeface="+mn-ea"/>
                          <a:cs typeface="+mn-cs"/>
                        </a:rPr>
                        <a:t>dan</a:t>
                      </a:r>
                      <a:r>
                        <a:rPr kumimoji="0" lang="en-ID" sz="2400" b="1" kern="1200" dirty="0" smtClean="0">
                          <a:solidFill>
                            <a:schemeClr val="tx1"/>
                          </a:solidFill>
                          <a:latin typeface="+mn-lt"/>
                          <a:ea typeface="+mn-ea"/>
                          <a:cs typeface="+mn-cs"/>
                        </a:rPr>
                        <a:t> </a:t>
                      </a:r>
                      <a:r>
                        <a:rPr kumimoji="0" lang="en-ID" sz="2400" b="1" kern="1200" dirty="0" err="1" smtClean="0">
                          <a:solidFill>
                            <a:schemeClr val="tx1"/>
                          </a:solidFill>
                          <a:latin typeface="+mn-lt"/>
                          <a:ea typeface="+mn-ea"/>
                          <a:cs typeface="+mn-cs"/>
                        </a:rPr>
                        <a:t>Undang-undang</a:t>
                      </a:r>
                      <a:r>
                        <a:rPr kumimoji="0" lang="en-ID" sz="2400" b="1" kern="1200" baseline="0" dirty="0" smtClean="0">
                          <a:solidFill>
                            <a:schemeClr val="tx1"/>
                          </a:solidFill>
                          <a:latin typeface="+mn-lt"/>
                          <a:ea typeface="+mn-ea"/>
                          <a:cs typeface="+mn-cs"/>
                        </a:rPr>
                        <a:t> </a:t>
                      </a:r>
                      <a:r>
                        <a:rPr kumimoji="0" lang="en-ID" sz="2400" b="1" kern="1200" baseline="0" dirty="0" err="1" smtClean="0">
                          <a:solidFill>
                            <a:schemeClr val="tx1"/>
                          </a:solidFill>
                          <a:latin typeface="+mn-lt"/>
                          <a:ea typeface="+mn-ea"/>
                          <a:cs typeface="+mn-cs"/>
                        </a:rPr>
                        <a:t>Pemilu</a:t>
                      </a:r>
                      <a:r>
                        <a:rPr kumimoji="0" lang="en-ID" sz="2400" b="1" kern="1200" baseline="0" dirty="0" smtClean="0">
                          <a:solidFill>
                            <a:schemeClr val="tx1"/>
                          </a:solidFill>
                          <a:latin typeface="+mn-lt"/>
                          <a:ea typeface="+mn-ea"/>
                          <a:cs typeface="+mn-cs"/>
                        </a:rPr>
                        <a:t> </a:t>
                      </a:r>
                      <a:r>
                        <a:rPr kumimoji="0" lang="en-ID" sz="2400" b="1" kern="1200" baseline="0" dirty="0" err="1" smtClean="0">
                          <a:solidFill>
                            <a:schemeClr val="tx1"/>
                          </a:solidFill>
                          <a:latin typeface="+mn-lt"/>
                          <a:ea typeface="+mn-ea"/>
                          <a:cs typeface="+mn-cs"/>
                        </a:rPr>
                        <a:t>soal</a:t>
                      </a:r>
                      <a:r>
                        <a:rPr kumimoji="0" lang="en-ID" sz="2400" b="1" kern="1200" baseline="0" dirty="0" smtClean="0">
                          <a:solidFill>
                            <a:schemeClr val="tx1"/>
                          </a:solidFill>
                          <a:latin typeface="+mn-lt"/>
                          <a:ea typeface="+mn-ea"/>
                          <a:cs typeface="+mn-cs"/>
                        </a:rPr>
                        <a:t> </a:t>
                      </a:r>
                      <a:r>
                        <a:rPr kumimoji="0" lang="en-ID" sz="2400" b="1" kern="1200" baseline="0" dirty="0" err="1" smtClean="0">
                          <a:solidFill>
                            <a:schemeClr val="tx1"/>
                          </a:solidFill>
                          <a:latin typeface="+mn-lt"/>
                          <a:ea typeface="+mn-ea"/>
                          <a:cs typeface="+mn-cs"/>
                        </a:rPr>
                        <a:t>batas</a:t>
                      </a:r>
                      <a:r>
                        <a:rPr kumimoji="0" lang="en-ID" sz="2400" b="1" kern="1200" baseline="0" dirty="0" smtClean="0">
                          <a:solidFill>
                            <a:schemeClr val="tx1"/>
                          </a:solidFill>
                          <a:latin typeface="+mn-lt"/>
                          <a:ea typeface="+mn-ea"/>
                          <a:cs typeface="+mn-cs"/>
                        </a:rPr>
                        <a:t> </a:t>
                      </a:r>
                      <a:r>
                        <a:rPr kumimoji="0" lang="en-ID" sz="2400" b="1" kern="1200" baseline="0" dirty="0" err="1" smtClean="0">
                          <a:solidFill>
                            <a:schemeClr val="tx1"/>
                          </a:solidFill>
                          <a:latin typeface="+mn-lt"/>
                          <a:ea typeface="+mn-ea"/>
                          <a:cs typeface="+mn-cs"/>
                        </a:rPr>
                        <a:t>akhir</a:t>
                      </a:r>
                      <a:r>
                        <a:rPr kumimoji="0" lang="en-ID" sz="2400" b="1" kern="1200" baseline="0" dirty="0" smtClean="0">
                          <a:solidFill>
                            <a:schemeClr val="tx1"/>
                          </a:solidFill>
                          <a:latin typeface="+mn-lt"/>
                          <a:ea typeface="+mn-ea"/>
                          <a:cs typeface="+mn-cs"/>
                        </a:rPr>
                        <a:t> </a:t>
                      </a:r>
                      <a:r>
                        <a:rPr kumimoji="0" lang="en-ID" sz="2400" b="1" kern="1200" baseline="0" dirty="0" err="1" smtClean="0">
                          <a:solidFill>
                            <a:schemeClr val="tx1"/>
                          </a:solidFill>
                          <a:latin typeface="+mn-lt"/>
                          <a:ea typeface="+mn-ea"/>
                          <a:cs typeface="+mn-cs"/>
                        </a:rPr>
                        <a:t>penyerahan</a:t>
                      </a:r>
                      <a:r>
                        <a:rPr kumimoji="0" lang="en-ID" sz="2400" b="1" kern="1200" baseline="0" dirty="0" smtClean="0">
                          <a:solidFill>
                            <a:schemeClr val="tx1"/>
                          </a:solidFill>
                          <a:latin typeface="+mn-lt"/>
                          <a:ea typeface="+mn-ea"/>
                          <a:cs typeface="+mn-cs"/>
                        </a:rPr>
                        <a:t> LADK</a:t>
                      </a:r>
                      <a:endParaRPr kumimoji="0" lang="en-US" sz="2400" b="1" kern="1200" dirty="0" smtClean="0">
                        <a:solidFill>
                          <a:schemeClr val="tx1"/>
                        </a:solidFill>
                        <a:latin typeface="+mn-lt"/>
                        <a:ea typeface="+mn-ea"/>
                        <a:cs typeface="+mn-cs"/>
                      </a:endParaRPr>
                    </a:p>
                    <a:p>
                      <a:pPr marL="0" indent="0" algn="just">
                        <a:buNone/>
                      </a:pPr>
                      <a:endParaRPr kumimoji="0" lang="en-US" sz="2000" b="1" kern="1200" dirty="0">
                        <a:ln>
                          <a:solidFill>
                            <a:schemeClr val="bg2">
                              <a:lumMod val="50000"/>
                            </a:schemeClr>
                          </a:solidFill>
                        </a:ln>
                        <a:solidFill>
                          <a:schemeClr val="tx1"/>
                        </a:solidFill>
                        <a:latin typeface="+mn-lt"/>
                        <a:ea typeface="+mn-ea"/>
                        <a:cs typeface="+mn-cs"/>
                      </a:endParaRPr>
                    </a:p>
                  </a:txBody>
                  <a:tcPr>
                    <a:solidFill>
                      <a:schemeClr val="bg1">
                        <a:lumMod val="85000"/>
                      </a:schemeClr>
                    </a:solidFill>
                  </a:tcPr>
                </a:tc>
              </a:tr>
            </a:tbl>
          </a:graphicData>
        </a:graphic>
      </p:graphicFrame>
      <p:sp>
        <p:nvSpPr>
          <p:cNvPr id="7" name="Rounded Rectangle 6"/>
          <p:cNvSpPr/>
          <p:nvPr/>
        </p:nvSpPr>
        <p:spPr>
          <a:xfrm>
            <a:off x="361950" y="1858962"/>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58962"/>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80699"/>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714962"/>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54162"/>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69382" y="2620962"/>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80162"/>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609398"/>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15081"/>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KEGIATAN PENGAWASAN DAN </a:t>
            </a:r>
            <a:b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br>
            <a:r>
              <a:rPr lang="en-US" sz="2400" b="1" cap="none" dirty="0" smtClean="0">
                <a:ln w="1905"/>
                <a:solidFill>
                  <a:schemeClr val="tx1"/>
                </a:solidFill>
                <a:effectLst>
                  <a:innerShdw blurRad="69850" dist="43180" dir="5400000">
                    <a:srgbClr val="000000">
                      <a:alpha val="65000"/>
                    </a:srgbClr>
                  </a:innerShdw>
                </a:effectLst>
                <a:latin typeface="Bookman Old Style" pitchFamily="18" charset="0"/>
              </a:rPr>
              <a:t>DINAMIKA PERMASALAHAN PERTAHAPAN  </a:t>
            </a:r>
            <a:endParaRPr lang="en-US" sz="2400" b="1" cap="none" dirty="0">
              <a:ln w="1905"/>
              <a:solidFill>
                <a:schemeClr val="tx1"/>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15081"/>
            <a:ext cx="1113371" cy="10800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748335704"/>
              </p:ext>
            </p:extLst>
          </p:nvPr>
        </p:nvGraphicFramePr>
        <p:xfrm>
          <a:off x="0" y="2697163"/>
          <a:ext cx="5086351" cy="4631199"/>
        </p:xfrm>
        <a:graphic>
          <a:graphicData uri="http://schemas.openxmlformats.org/drawingml/2006/table">
            <a:tbl>
              <a:tblPr/>
              <a:tblGrid>
                <a:gridCol w="577651"/>
                <a:gridCol w="865105"/>
                <a:gridCol w="673012"/>
                <a:gridCol w="996140"/>
                <a:gridCol w="1070233"/>
                <a:gridCol w="904210"/>
              </a:tblGrid>
              <a:tr h="650047">
                <a:tc>
                  <a:txBody>
                    <a:bodyPr/>
                    <a:lstStyle/>
                    <a:p>
                      <a:pPr algn="ctr">
                        <a:lnSpc>
                          <a:spcPct val="115000"/>
                        </a:lnSpc>
                        <a:spcAft>
                          <a:spcPts val="0"/>
                        </a:spcAft>
                      </a:pPr>
                      <a:r>
                        <a:rPr lang="en-US" sz="1100" b="1" dirty="0">
                          <a:solidFill>
                            <a:srgbClr val="000000"/>
                          </a:solidFill>
                          <a:latin typeface="Calibri"/>
                          <a:ea typeface="Times New Roman"/>
                          <a:cs typeface="Calibri"/>
                        </a:rPr>
                        <a:t>No</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Partai Politik</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Jumlah Caleg</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Penerimaan (Rp)</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b="1" dirty="0" err="1">
                          <a:solidFill>
                            <a:srgbClr val="000000"/>
                          </a:solidFill>
                          <a:latin typeface="Calibri"/>
                          <a:ea typeface="Times New Roman"/>
                          <a:cs typeface="Calibri"/>
                        </a:rPr>
                        <a:t>Pengeluaran</a:t>
                      </a:r>
                      <a:r>
                        <a:rPr lang="en-US" sz="1100" b="1" dirty="0">
                          <a:solidFill>
                            <a:srgbClr val="000000"/>
                          </a:solidFill>
                          <a:latin typeface="Calibri"/>
                          <a:ea typeface="Times New Roman"/>
                          <a:cs typeface="Calibri"/>
                        </a:rPr>
                        <a:t> (</a:t>
                      </a:r>
                      <a:r>
                        <a:rPr lang="en-US" sz="1100" b="1" dirty="0" err="1">
                          <a:solidFill>
                            <a:srgbClr val="000000"/>
                          </a:solidFill>
                          <a:latin typeface="Calibri"/>
                          <a:ea typeface="Times New Roman"/>
                          <a:cs typeface="Calibri"/>
                        </a:rPr>
                        <a:t>Rp</a:t>
                      </a:r>
                      <a:r>
                        <a:rPr lang="en-US" sz="1100" b="1" dirty="0">
                          <a:solidFill>
                            <a:srgbClr val="000000"/>
                          </a:solidFill>
                          <a:latin typeface="Calibri"/>
                          <a:ea typeface="Times New Roman"/>
                          <a:cs typeface="Calibri"/>
                        </a:rPr>
                        <a:t>)</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b="1" dirty="0" err="1">
                          <a:solidFill>
                            <a:srgbClr val="000000"/>
                          </a:solidFill>
                          <a:latin typeface="Calibri"/>
                          <a:ea typeface="Times New Roman"/>
                          <a:cs typeface="Calibri"/>
                        </a:rPr>
                        <a:t>Ket</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PKB</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24</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2</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GERINDRA</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430.678.480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430.587.480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3</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PDIP</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dirty="0">
                          <a:solidFill>
                            <a:srgbClr val="000000"/>
                          </a:solidFill>
                          <a:latin typeface="Calibri"/>
                          <a:ea typeface="Times New Roman"/>
                          <a:cs typeface="Calibri"/>
                        </a:rPr>
                        <a:t>145.020.000</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144.770.000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4</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GOLKAR</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493.350.080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493.350.080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NASDEM</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534.072.165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533.872.165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97644">
                <a:tc>
                  <a:txBody>
                    <a:bodyPr/>
                    <a:lstStyle/>
                    <a:p>
                      <a:pPr algn="ctr">
                        <a:lnSpc>
                          <a:spcPct val="115000"/>
                        </a:lnSpc>
                        <a:spcAft>
                          <a:spcPts val="0"/>
                        </a:spcAft>
                      </a:pPr>
                      <a:r>
                        <a:rPr lang="en-US" sz="1100">
                          <a:solidFill>
                            <a:srgbClr val="000000"/>
                          </a:solidFill>
                          <a:latin typeface="Calibri"/>
                          <a:ea typeface="Times New Roman"/>
                          <a:cs typeface="Calibri"/>
                        </a:rPr>
                        <a:t>7</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BERKARYA</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dirty="0" err="1">
                          <a:solidFill>
                            <a:srgbClr val="000000"/>
                          </a:solidFill>
                          <a:latin typeface="Calibri"/>
                          <a:ea typeface="Times New Roman"/>
                          <a:cs typeface="Calibri"/>
                        </a:rPr>
                        <a:t>Tidak</a:t>
                      </a:r>
                      <a:r>
                        <a:rPr lang="en-US" sz="1100" dirty="0">
                          <a:solidFill>
                            <a:srgbClr val="000000"/>
                          </a:solidFill>
                          <a:latin typeface="Calibri"/>
                          <a:ea typeface="Times New Roman"/>
                          <a:cs typeface="Calibri"/>
                        </a:rPr>
                        <a:t> </a:t>
                      </a:r>
                      <a:r>
                        <a:rPr lang="en-US" sz="1100" dirty="0" err="1">
                          <a:solidFill>
                            <a:srgbClr val="000000"/>
                          </a:solidFill>
                          <a:latin typeface="Calibri"/>
                          <a:ea typeface="Times New Roman"/>
                          <a:cs typeface="Calibri"/>
                        </a:rPr>
                        <a:t>Memasukan</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PKS</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89.450.900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89.350.900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PERINDO</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260.715.000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245.215.000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PPP</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12</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22.130.000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22.130.000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97644">
                <a:tc>
                  <a:txBody>
                    <a:bodyPr/>
                    <a:lstStyle/>
                    <a:p>
                      <a:pPr algn="ctr">
                        <a:lnSpc>
                          <a:spcPct val="115000"/>
                        </a:lnSpc>
                        <a:spcAft>
                          <a:spcPts val="0"/>
                        </a:spcAft>
                      </a:pPr>
                      <a:r>
                        <a:rPr lang="en-US" sz="1100">
                          <a:solidFill>
                            <a:srgbClr val="000000"/>
                          </a:solidFill>
                          <a:latin typeface="Calibri"/>
                          <a:ea typeface="Times New Roman"/>
                          <a:cs typeface="Calibri"/>
                        </a:rPr>
                        <a:t>11</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PSI</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0</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Tidak Memasukan</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PAN</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592.692.301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544.947.300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13</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HANURA</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206.777.000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206.777.000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14</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DEMOKRAT</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a:solidFill>
                            <a:srgbClr val="000000"/>
                          </a:solidFill>
                          <a:latin typeface="Calibri"/>
                          <a:ea typeface="Times New Roman"/>
                          <a:cs typeface="Calibri"/>
                        </a:rPr>
                        <a:t>25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410.956.310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410.908.500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48822">
                <a:tc>
                  <a:txBody>
                    <a:bodyPr/>
                    <a:lstStyle/>
                    <a:p>
                      <a:pPr algn="ctr">
                        <a:lnSpc>
                          <a:spcPct val="115000"/>
                        </a:lnSpc>
                        <a:spcAft>
                          <a:spcPts val="0"/>
                        </a:spcAft>
                      </a:pPr>
                      <a:r>
                        <a:rPr lang="en-US" sz="1100">
                          <a:solidFill>
                            <a:srgbClr val="000000"/>
                          </a:solidFill>
                          <a:latin typeface="Calibri"/>
                          <a:ea typeface="Times New Roman"/>
                          <a:cs typeface="Calibri"/>
                        </a:rPr>
                        <a:t>19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PBB</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dirty="0">
                          <a:solidFill>
                            <a:srgbClr val="000000"/>
                          </a:solidFill>
                          <a:latin typeface="Calibri"/>
                          <a:ea typeface="Times New Roman"/>
                          <a:cs typeface="Calibri"/>
                        </a:rPr>
                        <a:t>19</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US" sz="1100">
                          <a:solidFill>
                            <a:srgbClr val="000000"/>
                          </a:solidFill>
                          <a:latin typeface="Calibri"/>
                          <a:ea typeface="Times New Roman"/>
                          <a:cs typeface="Calibri"/>
                        </a:rPr>
                        <a:t>107.276.000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a:solidFill>
                            <a:srgbClr val="000000"/>
                          </a:solidFill>
                          <a:latin typeface="Calibri"/>
                          <a:ea typeface="Times New Roman"/>
                          <a:cs typeface="Calibri"/>
                        </a:rPr>
                        <a:t>106.576.00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09950" y="1234281"/>
            <a:ext cx="33528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Pemungutan</a:t>
            </a:r>
            <a:r>
              <a:rPr lang="en-US" b="1" dirty="0" smtClean="0"/>
              <a:t>, </a:t>
            </a:r>
            <a:r>
              <a:rPr lang="en-US" b="1" dirty="0" err="1" smtClean="0"/>
              <a:t>Penghitungan</a:t>
            </a:r>
            <a:r>
              <a:rPr lang="en-US" b="1" dirty="0" smtClean="0"/>
              <a:t> Dan </a:t>
            </a:r>
            <a:r>
              <a:rPr lang="en-US" b="1" dirty="0" err="1" smtClean="0"/>
              <a:t>Rekapitulasi</a:t>
            </a:r>
            <a:r>
              <a:rPr lang="en-US" b="1" dirty="0" smtClean="0"/>
              <a:t> </a:t>
            </a:r>
            <a:r>
              <a:rPr lang="en-US" b="1" dirty="0" err="1" smtClean="0"/>
              <a:t>Suara</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549174792"/>
              </p:ext>
            </p:extLst>
          </p:nvPr>
        </p:nvGraphicFramePr>
        <p:xfrm>
          <a:off x="5314950" y="2682081"/>
          <a:ext cx="5162550" cy="4663282"/>
        </p:xfrm>
        <a:graphic>
          <a:graphicData uri="http://schemas.openxmlformats.org/drawingml/2006/table">
            <a:tbl>
              <a:tblPr firstRow="1" bandRow="1">
                <a:tableStyleId>{5C22544A-7EE6-4342-B048-85BDC9FD1C3A}</a:tableStyleId>
              </a:tblPr>
              <a:tblGrid>
                <a:gridCol w="5162550"/>
              </a:tblGrid>
              <a:tr h="4663282">
                <a:tc>
                  <a:txBody>
                    <a:bodyPr/>
                    <a:lstStyle/>
                    <a:p>
                      <a:pPr marL="514350" marR="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2800" b="1" kern="1200" baseline="0" dirty="0" err="1" smtClean="0">
                          <a:solidFill>
                            <a:schemeClr val="tx1"/>
                          </a:solidFill>
                          <a:latin typeface="+mn-lt"/>
                          <a:ea typeface="+mn-ea"/>
                          <a:cs typeface="+mn-cs"/>
                        </a:rPr>
                        <a:t>Kapasitas</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pelaksana</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pemilu</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ditingkat</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bawah</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masih</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lemah</a:t>
                      </a:r>
                      <a:r>
                        <a:rPr kumimoji="0" lang="en-US" sz="2800" b="1" kern="1200" baseline="0" dirty="0" smtClean="0">
                          <a:solidFill>
                            <a:schemeClr val="tx1"/>
                          </a:solidFill>
                          <a:latin typeface="+mn-lt"/>
                          <a:ea typeface="+mn-ea"/>
                          <a:cs typeface="+mn-cs"/>
                        </a:rPr>
                        <a:t>.</a:t>
                      </a:r>
                    </a:p>
                    <a:p>
                      <a:pPr marL="457200" marR="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800" b="1" kern="1200" dirty="0" err="1" smtClean="0">
                          <a:solidFill>
                            <a:schemeClr val="tx1"/>
                          </a:solidFill>
                          <a:latin typeface="+mn-lt"/>
                          <a:ea typeface="+mn-ea"/>
                          <a:cs typeface="+mn-cs"/>
                        </a:rPr>
                        <a:t>Rumitnya</a:t>
                      </a:r>
                      <a:r>
                        <a:rPr kumimoji="0" lang="en-US" sz="2800" b="1" kern="1200" dirty="0" smtClean="0">
                          <a:solidFill>
                            <a:schemeClr val="tx1"/>
                          </a:solidFill>
                          <a:latin typeface="+mn-lt"/>
                          <a:ea typeface="+mn-ea"/>
                          <a:cs typeface="+mn-cs"/>
                        </a:rPr>
                        <a:t> proses </a:t>
                      </a:r>
                      <a:r>
                        <a:rPr kumimoji="0" lang="en-US" sz="2800" b="1" kern="1200" dirty="0" err="1" smtClean="0">
                          <a:solidFill>
                            <a:schemeClr val="tx1"/>
                          </a:solidFill>
                          <a:latin typeface="+mn-lt"/>
                          <a:ea typeface="+mn-ea"/>
                          <a:cs typeface="+mn-cs"/>
                        </a:rPr>
                        <a:t>rekapitulasi</a:t>
                      </a:r>
                      <a:r>
                        <a:rPr kumimoji="0" lang="en-US" sz="2800" b="1" kern="1200" dirty="0" smtClean="0">
                          <a:solidFill>
                            <a:schemeClr val="tx1"/>
                          </a:solidFill>
                          <a:latin typeface="+mn-lt"/>
                          <a:ea typeface="+mn-ea"/>
                          <a:cs typeface="+mn-cs"/>
                        </a:rPr>
                        <a:t> </a:t>
                      </a:r>
                      <a:r>
                        <a:rPr kumimoji="0" lang="en-US" sz="2800" b="1" kern="1200" dirty="0" err="1" smtClean="0">
                          <a:solidFill>
                            <a:schemeClr val="tx1"/>
                          </a:solidFill>
                          <a:latin typeface="+mn-lt"/>
                          <a:ea typeface="+mn-ea"/>
                          <a:cs typeface="+mn-cs"/>
                        </a:rPr>
                        <a:t>menyebabkan</a:t>
                      </a:r>
                      <a:r>
                        <a:rPr kumimoji="0" lang="en-US" sz="2800" b="1" kern="1200" dirty="0" smtClean="0">
                          <a:solidFill>
                            <a:schemeClr val="tx1"/>
                          </a:solidFill>
                          <a:latin typeface="+mn-lt"/>
                          <a:ea typeface="+mn-ea"/>
                          <a:cs typeface="+mn-cs"/>
                        </a:rPr>
                        <a:t> </a:t>
                      </a:r>
                      <a:r>
                        <a:rPr kumimoji="0" lang="en-US" sz="2800" b="1" kern="1200" dirty="0" err="1" smtClean="0">
                          <a:solidFill>
                            <a:schemeClr val="tx1"/>
                          </a:solidFill>
                          <a:latin typeface="+mn-lt"/>
                          <a:ea typeface="+mn-ea"/>
                          <a:cs typeface="+mn-cs"/>
                        </a:rPr>
                        <a:t>banyaknya</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masalah</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saat</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pemungutan</a:t>
                      </a:r>
                      <a:r>
                        <a:rPr kumimoji="0" lang="en-US" sz="2800" b="1" kern="1200" baseline="0" dirty="0" smtClean="0">
                          <a:solidFill>
                            <a:schemeClr val="tx1"/>
                          </a:solidFill>
                          <a:latin typeface="+mn-lt"/>
                          <a:ea typeface="+mn-ea"/>
                          <a:cs typeface="+mn-cs"/>
                        </a:rPr>
                        <a:t> </a:t>
                      </a:r>
                      <a:r>
                        <a:rPr kumimoji="0" lang="en-US" sz="2800" b="1" kern="1200" baseline="0" dirty="0" err="1" smtClean="0">
                          <a:solidFill>
                            <a:schemeClr val="tx1"/>
                          </a:solidFill>
                          <a:latin typeface="+mn-lt"/>
                          <a:ea typeface="+mn-ea"/>
                          <a:cs typeface="+mn-cs"/>
                        </a:rPr>
                        <a:t>suara</a:t>
                      </a:r>
                      <a:r>
                        <a:rPr kumimoji="0" lang="en-US" sz="2800" b="1" kern="1200" baseline="0" dirty="0" smtClean="0">
                          <a:solidFill>
                            <a:schemeClr val="tx1"/>
                          </a:solidFill>
                          <a:latin typeface="+mn-lt"/>
                          <a:ea typeface="+mn-ea"/>
                          <a:cs typeface="+mn-cs"/>
                        </a:rPr>
                        <a:t>.</a:t>
                      </a:r>
                    </a:p>
                    <a:p>
                      <a:pPr marL="457200" marR="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ID" sz="2800" b="1" kern="1200" baseline="0" dirty="0" err="1" smtClean="0">
                          <a:solidFill>
                            <a:schemeClr val="tx1"/>
                          </a:solidFill>
                          <a:latin typeface="+mn-lt"/>
                          <a:ea typeface="+mn-ea"/>
                          <a:cs typeface="+mn-cs"/>
                        </a:rPr>
                        <a:t>Terjadinya</a:t>
                      </a:r>
                      <a:r>
                        <a:rPr kumimoji="0" lang="en-ID" sz="2800" b="1" kern="1200" baseline="0" dirty="0" smtClean="0">
                          <a:solidFill>
                            <a:schemeClr val="tx1"/>
                          </a:solidFill>
                          <a:latin typeface="+mn-lt"/>
                          <a:ea typeface="+mn-ea"/>
                          <a:cs typeface="+mn-cs"/>
                        </a:rPr>
                        <a:t> 2 PSU </a:t>
                      </a:r>
                      <a:r>
                        <a:rPr kumimoji="0" lang="en-ID" sz="2800" b="1" kern="1200" baseline="0" dirty="0" err="1" smtClean="0">
                          <a:solidFill>
                            <a:schemeClr val="tx1"/>
                          </a:solidFill>
                          <a:latin typeface="+mn-lt"/>
                          <a:ea typeface="+mn-ea"/>
                          <a:cs typeface="+mn-cs"/>
                        </a:rPr>
                        <a:t>dikelurahan</a:t>
                      </a:r>
                      <a:r>
                        <a:rPr kumimoji="0" lang="en-ID" sz="2800" b="1" kern="1200" baseline="0" dirty="0" smtClean="0">
                          <a:solidFill>
                            <a:schemeClr val="tx1"/>
                          </a:solidFill>
                          <a:latin typeface="+mn-lt"/>
                          <a:ea typeface="+mn-ea"/>
                          <a:cs typeface="+mn-cs"/>
                        </a:rPr>
                        <a:t> </a:t>
                      </a:r>
                      <a:r>
                        <a:rPr kumimoji="0" lang="en-ID" sz="2800" b="1" kern="1200" baseline="0" dirty="0" err="1" smtClean="0">
                          <a:solidFill>
                            <a:schemeClr val="tx1"/>
                          </a:solidFill>
                          <a:latin typeface="+mn-lt"/>
                          <a:ea typeface="+mn-ea"/>
                          <a:cs typeface="+mn-cs"/>
                        </a:rPr>
                        <a:t>Salakan</a:t>
                      </a:r>
                      <a:r>
                        <a:rPr kumimoji="0" lang="en-ID" sz="2800" b="1" kern="1200" baseline="0" dirty="0" smtClean="0">
                          <a:solidFill>
                            <a:schemeClr val="tx1"/>
                          </a:solidFill>
                          <a:latin typeface="+mn-lt"/>
                          <a:ea typeface="+mn-ea"/>
                          <a:cs typeface="+mn-cs"/>
                        </a:rPr>
                        <a:t> TPS 4 </a:t>
                      </a:r>
                      <a:r>
                        <a:rPr kumimoji="0" lang="en-ID" sz="2800" b="1" kern="1200" baseline="0" dirty="0" err="1" smtClean="0">
                          <a:solidFill>
                            <a:schemeClr val="tx1"/>
                          </a:solidFill>
                          <a:latin typeface="+mn-lt"/>
                          <a:ea typeface="+mn-ea"/>
                          <a:cs typeface="+mn-cs"/>
                        </a:rPr>
                        <a:t>dan</a:t>
                      </a:r>
                      <a:r>
                        <a:rPr kumimoji="0" lang="en-ID" sz="2800" b="1" kern="1200" baseline="0" dirty="0" smtClean="0">
                          <a:solidFill>
                            <a:schemeClr val="tx1"/>
                          </a:solidFill>
                          <a:latin typeface="+mn-lt"/>
                          <a:ea typeface="+mn-ea"/>
                          <a:cs typeface="+mn-cs"/>
                        </a:rPr>
                        <a:t> </a:t>
                      </a:r>
                      <a:r>
                        <a:rPr kumimoji="0" lang="en-ID" sz="2800" b="1" kern="1200" baseline="0" dirty="0" err="1" smtClean="0">
                          <a:solidFill>
                            <a:schemeClr val="tx1"/>
                          </a:solidFill>
                          <a:latin typeface="+mn-lt"/>
                          <a:ea typeface="+mn-ea"/>
                          <a:cs typeface="+mn-cs"/>
                        </a:rPr>
                        <a:t>desa</a:t>
                      </a:r>
                      <a:r>
                        <a:rPr kumimoji="0" lang="en-ID" sz="2800" b="1" kern="1200" baseline="0" dirty="0" smtClean="0">
                          <a:solidFill>
                            <a:schemeClr val="tx1"/>
                          </a:solidFill>
                          <a:latin typeface="+mn-lt"/>
                          <a:ea typeface="+mn-ea"/>
                          <a:cs typeface="+mn-cs"/>
                        </a:rPr>
                        <a:t> </a:t>
                      </a:r>
                      <a:r>
                        <a:rPr kumimoji="0" lang="en-ID" sz="2800" b="1" kern="1200" baseline="0" dirty="0" err="1" smtClean="0">
                          <a:solidFill>
                            <a:schemeClr val="tx1"/>
                          </a:solidFill>
                          <a:latin typeface="+mn-lt"/>
                          <a:ea typeface="+mn-ea"/>
                          <a:cs typeface="+mn-cs"/>
                        </a:rPr>
                        <a:t>kambani</a:t>
                      </a:r>
                      <a:r>
                        <a:rPr kumimoji="0" lang="en-ID" sz="2800" b="1" kern="1200" baseline="0" dirty="0" smtClean="0">
                          <a:solidFill>
                            <a:schemeClr val="tx1"/>
                          </a:solidFill>
                          <a:latin typeface="+mn-lt"/>
                          <a:ea typeface="+mn-ea"/>
                          <a:cs typeface="+mn-cs"/>
                        </a:rPr>
                        <a:t> TPS 1.</a:t>
                      </a:r>
                      <a:endParaRPr kumimoji="0" lang="en-US" sz="2800" b="1" kern="1200" baseline="0" dirty="0" smtClean="0">
                        <a:solidFill>
                          <a:schemeClr val="tx1"/>
                        </a:solidFill>
                        <a:latin typeface="+mn-lt"/>
                        <a:ea typeface="+mn-ea"/>
                        <a:cs typeface="+mn-cs"/>
                      </a:endParaRPr>
                    </a:p>
                  </a:txBody>
                  <a:tcPr>
                    <a:solidFill>
                      <a:schemeClr val="bg1">
                        <a:lumMod val="85000"/>
                      </a:schemeClr>
                    </a:solidFill>
                  </a:tcPr>
                </a:tc>
              </a:tr>
            </a:tbl>
          </a:graphicData>
        </a:graphic>
      </p:graphicFrame>
      <p:sp>
        <p:nvSpPr>
          <p:cNvPr id="7" name="Rounded Rectangle 6"/>
          <p:cNvSpPr/>
          <p:nvPr/>
        </p:nvSpPr>
        <p:spPr>
          <a:xfrm>
            <a:off x="3619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Hasil</a:t>
            </a:r>
            <a:r>
              <a:rPr lang="en-US" b="1" dirty="0" smtClean="0"/>
              <a:t> </a:t>
            </a:r>
            <a:r>
              <a:rPr lang="en-US" b="1" dirty="0" err="1" smtClean="0"/>
              <a:t>Pengawasan</a:t>
            </a:r>
            <a:r>
              <a:rPr lang="en-US" b="1" dirty="0" smtClean="0"/>
              <a:t> </a:t>
            </a:r>
            <a:endParaRPr lang="en-US" b="1" dirty="0"/>
          </a:p>
        </p:txBody>
      </p:sp>
      <p:sp>
        <p:nvSpPr>
          <p:cNvPr id="8" name="Rounded Rectangle 7"/>
          <p:cNvSpPr/>
          <p:nvPr/>
        </p:nvSpPr>
        <p:spPr>
          <a:xfrm>
            <a:off x="6991350" y="1843881"/>
            <a:ext cx="2819400" cy="662673"/>
          </a:xfrm>
          <a:prstGeom prst="roundRect">
            <a:avLst/>
          </a:prstGeom>
          <a:solidFill>
            <a:schemeClr val="bg1">
              <a:lumMod val="75000"/>
            </a:schemeClr>
          </a:solidFill>
          <a:ln>
            <a:solidFill>
              <a:srgbClr val="FF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err="1" smtClean="0"/>
              <a:t>Dinamika</a:t>
            </a:r>
            <a:r>
              <a:rPr lang="en-US" b="1" dirty="0" smtClean="0"/>
              <a:t> </a:t>
            </a:r>
            <a:r>
              <a:rPr lang="en-US" b="1" dirty="0" err="1" smtClean="0"/>
              <a:t>Permasalahan</a:t>
            </a:r>
            <a:endParaRPr lang="en-US" b="1" dirty="0"/>
          </a:p>
        </p:txBody>
      </p:sp>
      <p:cxnSp>
        <p:nvCxnSpPr>
          <p:cNvPr id="12" name="Straight Connector 11"/>
          <p:cNvCxnSpPr>
            <a:stCxn id="20" idx="1"/>
          </p:cNvCxnSpPr>
          <p:nvPr/>
        </p:nvCxnSpPr>
        <p:spPr>
          <a:xfrm rot="10800000">
            <a:off x="1753950" y="1565618"/>
            <a:ext cx="165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rot="16200000" flipH="1">
            <a:off x="1589550" y="1699881"/>
            <a:ext cx="288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0" idx="3"/>
          </p:cNvCxnSpPr>
          <p:nvPr/>
        </p:nvCxnSpPr>
        <p:spPr>
          <a:xfrm flipV="1">
            <a:off x="6762750" y="1539081"/>
            <a:ext cx="16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669382" y="2605881"/>
            <a:ext cx="152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8" idx="0"/>
          </p:cNvCxnSpPr>
          <p:nvPr/>
        </p:nvCxnSpPr>
        <p:spPr>
          <a:xfrm rot="5400000">
            <a:off x="8313150" y="1665081"/>
            <a:ext cx="25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p:cNvCxnSpPr>
          <p:nvPr/>
        </p:nvCxnSpPr>
        <p:spPr>
          <a:xfrm rot="16200000" flipH="1">
            <a:off x="8313287" y="2594317"/>
            <a:ext cx="175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0" y="0"/>
            <a:ext cx="10477500" cy="1081881"/>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KEGIATAN PENGAWASAN DAN </a:t>
            </a:r>
            <a:b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br>
            <a:r>
              <a:rPr lang="en-US" sz="2800" b="1" cap="none" dirty="0" smtClean="0">
                <a:ln w="1905"/>
                <a:solidFill>
                  <a:sysClr val="windowText" lastClr="000000"/>
                </a:solidFill>
                <a:effectLst>
                  <a:innerShdw blurRad="69850" dist="43180" dir="5400000">
                    <a:srgbClr val="000000">
                      <a:alpha val="65000"/>
                    </a:srgbClr>
                  </a:innerShdw>
                </a:effectLst>
                <a:latin typeface="Bookman Old Style" pitchFamily="18" charset="0"/>
              </a:rPr>
              <a:t>DINAMIKA PERMASALAHAN PERTAHAPAN  </a:t>
            </a:r>
            <a:endParaRPr lang="en-US" sz="2800" b="1" cap="none" dirty="0">
              <a:ln w="1905"/>
              <a:solidFill>
                <a:sysClr val="windowText" lastClr="000000"/>
              </a:solidFill>
              <a:effectLst>
                <a:innerShdw blurRad="69850" dist="43180" dir="5400000">
                  <a:srgbClr val="000000">
                    <a:alpha val="65000"/>
                  </a:srgbClr>
                </a:innerShdw>
              </a:effectLst>
              <a:latin typeface="Bookman Old Style"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8255" t="11217" r="28399" b="12255"/>
          <a:stretch/>
        </p:blipFill>
        <p:spPr>
          <a:xfrm>
            <a:off x="9353551" y="0"/>
            <a:ext cx="1113371" cy="1080000"/>
          </a:xfrm>
          <a:prstGeom prst="rect">
            <a:avLst/>
          </a:prstGeom>
        </p:spPr>
      </p:pic>
      <p:sp>
        <p:nvSpPr>
          <p:cNvPr id="21" name="Rectangle 20"/>
          <p:cNvSpPr/>
          <p:nvPr/>
        </p:nvSpPr>
        <p:spPr>
          <a:xfrm>
            <a:off x="0" y="2682081"/>
            <a:ext cx="5238750" cy="466328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p:cNvGraphicFramePr/>
          <p:nvPr/>
        </p:nvGraphicFramePr>
        <p:xfrm>
          <a:off x="0" y="3291681"/>
          <a:ext cx="5238750" cy="40536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6327</TotalTime>
  <Words>1101</Words>
  <Application>Microsoft Office PowerPoint</Application>
  <PresentationFormat>Custom</PresentationFormat>
  <Paragraphs>584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PowerPoint Presentation</vt:lpstr>
      <vt:lpstr>PROFIL KABUPATEN BANGGAI KEPULAUAN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KEGIATAN PENGAWASAN DAN  DINAMIKA PERMASALAHAN PERTAHAPAN  </vt:lpstr>
      <vt:lpstr>KESIMPULAN HASIL PENGAWASAN PEMILU 2019 </vt:lpstr>
      <vt:lpstr>PowerPoint Presentation</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KAMPANYE DAN TANGGUN JAWAB MENDIDIK PUBLIK</dc:title>
  <dc:creator>kila</dc:creator>
  <cp:lastModifiedBy>HP</cp:lastModifiedBy>
  <cp:revision>189</cp:revision>
  <dcterms:created xsi:type="dcterms:W3CDTF">2018-09-13T00:13:44Z</dcterms:created>
  <dcterms:modified xsi:type="dcterms:W3CDTF">2019-09-04T02:11:22Z</dcterms:modified>
</cp:coreProperties>
</file>