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6"/>
  </p:notesMasterIdLst>
  <p:sldIdLst>
    <p:sldId id="256" r:id="rId2"/>
    <p:sldId id="257" r:id="rId3"/>
    <p:sldId id="333" r:id="rId4"/>
    <p:sldId id="329" r:id="rId5"/>
    <p:sldId id="331" r:id="rId6"/>
    <p:sldId id="325" r:id="rId7"/>
    <p:sldId id="334" r:id="rId8"/>
    <p:sldId id="332" r:id="rId9"/>
    <p:sldId id="336" r:id="rId10"/>
    <p:sldId id="337" r:id="rId11"/>
    <p:sldId id="323" r:id="rId12"/>
    <p:sldId id="338" r:id="rId13"/>
    <p:sldId id="308" r:id="rId14"/>
    <p:sldId id="30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21ACC22-4F57-4462-83F2-2E16A9890EBA}">
          <p14:sldIdLst>
            <p14:sldId id="256"/>
            <p14:sldId id="257"/>
            <p14:sldId id="333"/>
            <p14:sldId id="329"/>
            <p14:sldId id="331"/>
            <p14:sldId id="325"/>
            <p14:sldId id="334"/>
            <p14:sldId id="332"/>
            <p14:sldId id="336"/>
            <p14:sldId id="337"/>
          </p14:sldIdLst>
        </p14:section>
        <p14:section name="Untitled Section" id="{5EF2A73F-8A1E-4338-9F05-657B4C01954C}">
          <p14:sldIdLst>
            <p14:sldId id="323"/>
            <p14:sldId id="338"/>
            <p14:sldId id="308"/>
            <p14:sldId id="30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CC"/>
    <a:srgbClr val="333399"/>
    <a:srgbClr val="682918"/>
    <a:srgbClr val="EEF40C"/>
    <a:srgbClr val="8640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43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0F2BB2-747F-4F43-8BFD-8DC42443B29C}" type="datetimeFigureOut">
              <a:rPr lang="id-ID" smtClean="0"/>
              <a:t>05/09/2019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49CA14-A729-4F2A-9E36-6603C7185CB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560504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25899-1F05-418F-B218-FBA763954533}" type="datetimeFigureOut">
              <a:rPr lang="en-US" smtClean="0"/>
              <a:pPr/>
              <a:t>9/5/2019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12A8-7BE5-452C-A7C2-C6BAD59911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25899-1F05-418F-B218-FBA763954533}" type="datetimeFigureOut">
              <a:rPr lang="en-US" smtClean="0"/>
              <a:pPr/>
              <a:t>9/5/2019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12A8-7BE5-452C-A7C2-C6BAD59911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25899-1F05-418F-B218-FBA763954533}" type="datetimeFigureOut">
              <a:rPr lang="en-US" smtClean="0"/>
              <a:pPr/>
              <a:t>9/5/2019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12A8-7BE5-452C-A7C2-C6BAD59911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25899-1F05-418F-B218-FBA763954533}" type="datetimeFigureOut">
              <a:rPr lang="en-US" smtClean="0"/>
              <a:pPr/>
              <a:t>9/5/2019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12A8-7BE5-452C-A7C2-C6BAD59911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25899-1F05-418F-B218-FBA763954533}" type="datetimeFigureOut">
              <a:rPr lang="en-US" smtClean="0"/>
              <a:pPr/>
              <a:t>9/5/2019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12A8-7BE5-452C-A7C2-C6BAD59911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25899-1F05-418F-B218-FBA763954533}" type="datetimeFigureOut">
              <a:rPr lang="en-US" smtClean="0"/>
              <a:pPr/>
              <a:t>9/5/2019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12A8-7BE5-452C-A7C2-C6BAD599119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25899-1F05-418F-B218-FBA763954533}" type="datetimeFigureOut">
              <a:rPr lang="en-US" smtClean="0"/>
              <a:pPr/>
              <a:t>9/5/2019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12A8-7BE5-452C-A7C2-C6BAD59911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25899-1F05-418F-B218-FBA763954533}" type="datetimeFigureOut">
              <a:rPr lang="en-US" smtClean="0"/>
              <a:pPr/>
              <a:t>9/5/2019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12A8-7BE5-452C-A7C2-C6BAD59911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25899-1F05-418F-B218-FBA763954533}" type="datetimeFigureOut">
              <a:rPr lang="en-US" smtClean="0"/>
              <a:pPr/>
              <a:t>9/5/2019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12A8-7BE5-452C-A7C2-C6BAD59911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25899-1F05-418F-B218-FBA763954533}" type="datetimeFigureOut">
              <a:rPr lang="en-US" smtClean="0"/>
              <a:pPr/>
              <a:t>9/5/2019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5A712A8-7BE5-452C-A7C2-C6BAD59911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25899-1F05-418F-B218-FBA763954533}" type="datetimeFigureOut">
              <a:rPr lang="en-US" smtClean="0"/>
              <a:pPr/>
              <a:t>9/5/2019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12A8-7BE5-452C-A7C2-C6BAD59911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D1F25899-1F05-418F-B218-FBA763954533}" type="datetimeFigureOut">
              <a:rPr lang="en-US" smtClean="0"/>
              <a:pPr/>
              <a:t>9/5/2019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E5A712A8-7BE5-452C-A7C2-C6BAD599119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5" Type="http://schemas.openxmlformats.org/officeDocument/2006/relationships/image" Target="../media/image18.jpe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496" y="4239492"/>
            <a:ext cx="4824536" cy="1421756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endParaRPr lang="id-ID" sz="4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id-ID" b="1" dirty="0" smtClean="0">
                <a:latin typeface="Arial" pitchFamily="34" charset="0"/>
                <a:cs typeface="Arial" pitchFamily="34" charset="0"/>
              </a:rPr>
              <a:t>SUANDI TAMRIN BILATULLAH</a:t>
            </a:r>
          </a:p>
          <a:p>
            <a:pPr algn="ctr"/>
            <a:endParaRPr lang="id-ID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id-ID" sz="1200" b="1" dirty="0" smtClean="0">
                <a:latin typeface="Arial" pitchFamily="34" charset="0"/>
                <a:cs typeface="Arial" pitchFamily="34" charset="0"/>
              </a:rPr>
              <a:t>Kordiv.PENGAWASAN,HUMAS &amp; HUBAL</a:t>
            </a:r>
          </a:p>
          <a:p>
            <a:pPr algn="ctr"/>
            <a:r>
              <a:rPr lang="id-ID" b="1" dirty="0" smtClean="0">
                <a:latin typeface="Arial" pitchFamily="34" charset="0"/>
                <a:cs typeface="Arial" pitchFamily="34" charset="0"/>
              </a:rPr>
              <a:t>BAWASLU KAB. TOJO UNA-UNA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10" descr="D:\BAWASLU TOLITOLI\icon-Bawaslu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6176" y="3212976"/>
            <a:ext cx="2808312" cy="3493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2997544"/>
            <a:ext cx="2664296" cy="791496"/>
          </a:xfrm>
          <a:prstGeom prst="rect">
            <a:avLst/>
          </a:prstGeom>
        </p:spPr>
      </p:pic>
      <p:sp>
        <p:nvSpPr>
          <p:cNvPr id="6" name="Rectangular Callout 5"/>
          <p:cNvSpPr/>
          <p:nvPr/>
        </p:nvSpPr>
        <p:spPr>
          <a:xfrm>
            <a:off x="35496" y="1172952"/>
            <a:ext cx="5976664" cy="1080120"/>
          </a:xfrm>
          <a:prstGeom prst="wedgeRectCallou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3200" dirty="0"/>
              <a:t>LAPORAN AKHIR PENGAWASAN </a:t>
            </a:r>
            <a:r>
              <a:rPr lang="id-ID" dirty="0"/>
              <a:t/>
            </a:r>
            <a:br>
              <a:rPr lang="id-ID" dirty="0"/>
            </a:br>
            <a:r>
              <a:rPr lang="id-ID" sz="1200" dirty="0"/>
              <a:t>DIVISI </a:t>
            </a:r>
            <a:r>
              <a:rPr lang="id-ID" sz="1200" dirty="0" smtClean="0"/>
              <a:t>PENGAWASAN, HUBUNGAN MASYARAKAT, &amp; </a:t>
            </a:r>
            <a:r>
              <a:rPr lang="id-ID" sz="1200" dirty="0"/>
              <a:t>HUBUNGAN ANTAR </a:t>
            </a:r>
            <a:r>
              <a:rPr lang="id-ID" sz="1200" dirty="0" smtClean="0"/>
              <a:t>LEMBAGA</a:t>
            </a:r>
          </a:p>
          <a:p>
            <a:pPr algn="ctr"/>
            <a:r>
              <a:rPr lang="id-ID" sz="1200" dirty="0" smtClean="0"/>
              <a:t> </a:t>
            </a:r>
            <a:endParaRPr lang="id-ID" sz="1200" dirty="0"/>
          </a:p>
        </p:txBody>
      </p:sp>
    </p:spTree>
    <p:extLst>
      <p:ext uri="{BB962C8B-B14F-4D97-AF65-F5344CB8AC3E}">
        <p14:creationId xmlns:p14="http://schemas.microsoft.com/office/powerpoint/2010/main" val="1440932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rrow: Pentagon 4">
            <a:extLst>
              <a:ext uri="{FF2B5EF4-FFF2-40B4-BE49-F238E27FC236}">
                <a16:creationId xmlns:a16="http://schemas.microsoft.com/office/drawing/2014/main" xmlns="" id="{EED37751-35C5-4E69-9338-5D9A4398F9CC}"/>
              </a:ext>
            </a:extLst>
          </p:cNvPr>
          <p:cNvSpPr/>
          <p:nvPr/>
        </p:nvSpPr>
        <p:spPr>
          <a:xfrm>
            <a:off x="185853" y="1550327"/>
            <a:ext cx="1872208" cy="616585"/>
          </a:xfrm>
          <a:prstGeom prst="homePlat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400" dirty="0" smtClean="0"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id-ID" sz="1400" dirty="0" smtClean="0">
                <a:latin typeface="Calibri" pitchFamily="34" charset="0"/>
                <a:cs typeface="Calibri" pitchFamily="34" charset="0"/>
              </a:rPr>
              <a:t>Pengadaan &amp; Distribusi Logistik</a:t>
            </a:r>
            <a:endParaRPr lang="id-ID" sz="1400" dirty="0">
              <a:latin typeface="Calibri" pitchFamily="34" charset="0"/>
              <a:cs typeface="Calibri" pitchFamily="34" charset="0"/>
            </a:endParaRPr>
          </a:p>
          <a:p>
            <a:pPr algn="ctr"/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2519773" y="1420268"/>
            <a:ext cx="1476163" cy="876701"/>
          </a:xfrm>
          <a:prstGeom prst="roundRect">
            <a:avLst/>
          </a:prstGeom>
          <a:solidFill>
            <a:srgbClr val="00B05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d-ID" sz="16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id-ID" sz="16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Sesuai Ketentuan Prosedur</a:t>
            </a:r>
            <a:endParaRPr lang="id-ID" sz="16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285750" indent="-285750">
              <a:buFontTx/>
              <a:buChar char="-"/>
            </a:pPr>
            <a:endParaRPr lang="id-ID" sz="16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2108114" y="1858620"/>
            <a:ext cx="447662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5796136" y="659959"/>
            <a:ext cx="2016224" cy="261610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id-ID" sz="1100" b="1" dirty="0" smtClean="0">
                <a:latin typeface="Comic Sans MS" pitchFamily="66" charset="0"/>
              </a:rPr>
              <a:t>Dinamika &amp; Permasalahan</a:t>
            </a:r>
            <a:endParaRPr lang="id-ID" sz="1100" b="1" dirty="0">
              <a:latin typeface="Comic Sans MS" pitchFamily="66" charset="0"/>
            </a:endParaRPr>
          </a:p>
        </p:txBody>
      </p:sp>
      <p:cxnSp>
        <p:nvCxnSpPr>
          <p:cNvPr id="9" name="Elbow Connector 8"/>
          <p:cNvCxnSpPr>
            <a:endCxn id="8" idx="1"/>
          </p:cNvCxnSpPr>
          <p:nvPr/>
        </p:nvCxnSpPr>
        <p:spPr>
          <a:xfrm flipV="1">
            <a:off x="3995936" y="790764"/>
            <a:ext cx="1800200" cy="1064086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>
            <a:off x="5220073" y="1138540"/>
            <a:ext cx="3312368" cy="2578492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266700" indent="-266700">
              <a:buFont typeface="Arial" panose="020B0604020202020204" pitchFamily="34" charset="0"/>
              <a:buChar char="•"/>
            </a:pPr>
            <a:endParaRPr lang="id-ID" sz="1200" b="1" dirty="0" smtClean="0">
              <a:solidFill>
                <a:schemeClr val="bg1"/>
              </a:solidFill>
              <a:latin typeface="Arial Narrow" pitchFamily="34" charset="0"/>
            </a:endParaRPr>
          </a:p>
          <a:p>
            <a:r>
              <a:rPr lang="id-ID" sz="1200" b="1" dirty="0" smtClean="0">
                <a:latin typeface="Arial Narrow" pitchFamily="34" charset="0"/>
              </a:rPr>
              <a:t>   </a:t>
            </a:r>
          </a:p>
          <a:p>
            <a:pPr marL="171450" indent="-171450">
              <a:buFontTx/>
              <a:buChar char="-"/>
            </a:pPr>
            <a:r>
              <a:rPr lang="id-ID" sz="1200" b="1" dirty="0" smtClean="0">
                <a:latin typeface="Arial Narrow" pitchFamily="34" charset="0"/>
              </a:rPr>
              <a:t>   </a:t>
            </a:r>
            <a:r>
              <a:rPr lang="en-US" sz="1200" b="1" dirty="0" err="1" smtClean="0">
                <a:latin typeface="Arial Narrow" pitchFamily="34" charset="0"/>
              </a:rPr>
              <a:t>Beberapa</a:t>
            </a:r>
            <a:r>
              <a:rPr lang="en-US" sz="1200" b="1" dirty="0" smtClean="0">
                <a:latin typeface="Arial Narrow" pitchFamily="34" charset="0"/>
              </a:rPr>
              <a:t> </a:t>
            </a:r>
            <a:r>
              <a:rPr lang="en-US" sz="1200" b="1" dirty="0" err="1">
                <a:latin typeface="Arial Narrow" pitchFamily="34" charset="0"/>
              </a:rPr>
              <a:t>Kebutuhan</a:t>
            </a:r>
            <a:r>
              <a:rPr lang="en-US" sz="1200" b="1" dirty="0">
                <a:latin typeface="Arial Narrow" pitchFamily="34" charset="0"/>
              </a:rPr>
              <a:t> </a:t>
            </a:r>
            <a:r>
              <a:rPr lang="en-US" sz="1200" b="1" dirty="0" err="1">
                <a:latin typeface="Arial Narrow" pitchFamily="34" charset="0"/>
              </a:rPr>
              <a:t>Logistik</a:t>
            </a:r>
            <a:r>
              <a:rPr lang="en-US" sz="1200" b="1" dirty="0">
                <a:latin typeface="Arial Narrow" pitchFamily="34" charset="0"/>
              </a:rPr>
              <a:t> </a:t>
            </a:r>
            <a:r>
              <a:rPr lang="id-ID" sz="1200" b="1" dirty="0" smtClean="0">
                <a:latin typeface="Arial Narrow" pitchFamily="34" charset="0"/>
              </a:rPr>
              <a:t>  </a:t>
            </a:r>
          </a:p>
          <a:p>
            <a:r>
              <a:rPr lang="id-ID" sz="1200" b="1" dirty="0">
                <a:latin typeface="Arial Narrow" pitchFamily="34" charset="0"/>
              </a:rPr>
              <a:t> </a:t>
            </a:r>
            <a:r>
              <a:rPr lang="id-ID" sz="1200" b="1" dirty="0" smtClean="0">
                <a:latin typeface="Arial Narrow" pitchFamily="34" charset="0"/>
              </a:rPr>
              <a:t>       </a:t>
            </a:r>
            <a:r>
              <a:rPr lang="en-US" sz="1200" b="1" dirty="0" err="1" smtClean="0">
                <a:latin typeface="Arial Narrow" pitchFamily="34" charset="0"/>
              </a:rPr>
              <a:t>masih</a:t>
            </a:r>
            <a:r>
              <a:rPr lang="en-US" sz="1200" b="1" dirty="0" smtClean="0">
                <a:latin typeface="Arial Narrow" pitchFamily="34" charset="0"/>
              </a:rPr>
              <a:t> </a:t>
            </a:r>
            <a:r>
              <a:rPr lang="en-US" sz="1200" b="1" dirty="0" err="1">
                <a:latin typeface="Arial Narrow" pitchFamily="34" charset="0"/>
              </a:rPr>
              <a:t>kurang</a:t>
            </a:r>
            <a:r>
              <a:rPr lang="en-US" sz="1200" b="1" dirty="0">
                <a:latin typeface="Arial Narrow" pitchFamily="34" charset="0"/>
              </a:rPr>
              <a:t> di TPS ( </a:t>
            </a:r>
            <a:r>
              <a:rPr lang="en-US" sz="1200" b="1" dirty="0">
                <a:solidFill>
                  <a:srgbClr val="FF0000"/>
                </a:solidFill>
                <a:latin typeface="Arial Narrow" pitchFamily="34" charset="0"/>
              </a:rPr>
              <a:t>C1 </a:t>
            </a:r>
            <a:endParaRPr lang="id-ID" sz="1200" b="1" dirty="0" smtClean="0">
              <a:solidFill>
                <a:srgbClr val="FF0000"/>
              </a:solidFill>
              <a:latin typeface="Arial Narrow" pitchFamily="34" charset="0"/>
            </a:endParaRPr>
          </a:p>
          <a:p>
            <a:r>
              <a:rPr lang="id-ID" sz="1200" b="1" dirty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id-ID" sz="1200" b="1" dirty="0" smtClean="0">
                <a:solidFill>
                  <a:srgbClr val="FF0000"/>
                </a:solidFill>
                <a:latin typeface="Arial Narrow" pitchFamily="34" charset="0"/>
              </a:rPr>
              <a:t>       </a:t>
            </a:r>
            <a:r>
              <a:rPr lang="en-US" sz="1200" b="1" dirty="0" smtClean="0">
                <a:solidFill>
                  <a:srgbClr val="FF0000"/>
                </a:solidFill>
                <a:latin typeface="Arial Narrow" pitchFamily="34" charset="0"/>
              </a:rPr>
              <a:t>Plano</a:t>
            </a:r>
            <a:r>
              <a:rPr lang="en-US" sz="1200" b="1" dirty="0">
                <a:solidFill>
                  <a:srgbClr val="FF0000"/>
                </a:solidFill>
                <a:latin typeface="Arial Narrow" pitchFamily="34" charset="0"/>
              </a:rPr>
              <a:t>, C7, </a:t>
            </a:r>
            <a:r>
              <a:rPr lang="id-ID" sz="1200" b="1" dirty="0" smtClean="0">
                <a:solidFill>
                  <a:srgbClr val="FF0000"/>
                </a:solidFill>
                <a:latin typeface="Arial Narrow" pitchFamily="34" charset="0"/>
              </a:rPr>
              <a:t>Surat Suara)</a:t>
            </a:r>
          </a:p>
          <a:p>
            <a:pPr marL="171450" indent="-171450">
              <a:buFontTx/>
              <a:buChar char="-"/>
            </a:pPr>
            <a:r>
              <a:rPr lang="id-ID" sz="1200" b="1" dirty="0" smtClean="0">
                <a:solidFill>
                  <a:schemeClr val="bg1"/>
                </a:solidFill>
                <a:latin typeface="Arial Narrow" pitchFamily="34" charset="0"/>
              </a:rPr>
              <a:t>   </a:t>
            </a:r>
            <a:r>
              <a:rPr lang="en-US" sz="1200" b="1" dirty="0" err="1" smtClean="0">
                <a:solidFill>
                  <a:schemeClr val="bg1"/>
                </a:solidFill>
                <a:latin typeface="Arial Narrow" pitchFamily="34" charset="0"/>
              </a:rPr>
              <a:t>Gedung</a:t>
            </a:r>
            <a:r>
              <a:rPr lang="en-US" sz="1200" b="1" dirty="0" smtClean="0">
                <a:solidFill>
                  <a:schemeClr val="bg1"/>
                </a:solidFill>
                <a:latin typeface="Arial Narrow" pitchFamily="34" charset="0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latin typeface="Arial Narrow" pitchFamily="34" charset="0"/>
              </a:rPr>
              <a:t>tempat</a:t>
            </a:r>
            <a:r>
              <a:rPr lang="en-US" sz="1200" b="1" dirty="0">
                <a:solidFill>
                  <a:schemeClr val="bg1"/>
                </a:solidFill>
                <a:latin typeface="Arial Narrow" pitchFamily="34" charset="0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latin typeface="Arial Narrow" pitchFamily="34" charset="0"/>
              </a:rPr>
              <a:t>Penyortiran</a:t>
            </a:r>
            <a:r>
              <a:rPr lang="en-US" sz="1200" b="1" dirty="0">
                <a:solidFill>
                  <a:schemeClr val="bg1"/>
                </a:solidFill>
                <a:latin typeface="Arial Narrow" pitchFamily="34" charset="0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latin typeface="Arial Narrow" pitchFamily="34" charset="0"/>
              </a:rPr>
              <a:t>dan</a:t>
            </a:r>
            <a:r>
              <a:rPr lang="en-US" sz="1200" b="1" dirty="0">
                <a:solidFill>
                  <a:schemeClr val="bg1"/>
                </a:solidFill>
                <a:latin typeface="Arial Narrow" pitchFamily="34" charset="0"/>
              </a:rPr>
              <a:t> </a:t>
            </a:r>
            <a:endParaRPr lang="id-ID" sz="1200" b="1" dirty="0" smtClean="0">
              <a:solidFill>
                <a:schemeClr val="bg1"/>
              </a:solidFill>
              <a:latin typeface="Arial Narrow" pitchFamily="34" charset="0"/>
            </a:endParaRPr>
          </a:p>
          <a:p>
            <a:r>
              <a:rPr lang="id-ID" sz="1200" b="1" dirty="0" smtClean="0">
                <a:solidFill>
                  <a:schemeClr val="bg1"/>
                </a:solidFill>
                <a:latin typeface="Arial Narrow" pitchFamily="34" charset="0"/>
              </a:rPr>
              <a:t>        </a:t>
            </a:r>
            <a:r>
              <a:rPr lang="en-US" sz="1200" b="1" dirty="0" err="1" smtClean="0">
                <a:solidFill>
                  <a:schemeClr val="bg1"/>
                </a:solidFill>
                <a:latin typeface="Arial Narrow" pitchFamily="34" charset="0"/>
              </a:rPr>
              <a:t>Pengesetan</a:t>
            </a:r>
            <a:r>
              <a:rPr lang="en-US" sz="1200" b="1" dirty="0" smtClean="0">
                <a:solidFill>
                  <a:schemeClr val="bg1"/>
                </a:solidFill>
                <a:latin typeface="Arial Narrow" pitchFamily="34" charset="0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latin typeface="Arial Narrow" pitchFamily="34" charset="0"/>
              </a:rPr>
              <a:t>Logistik</a:t>
            </a:r>
            <a:r>
              <a:rPr lang="en-US" sz="1200" b="1" dirty="0">
                <a:solidFill>
                  <a:schemeClr val="bg1"/>
                </a:solidFill>
                <a:latin typeface="Arial Narrow" pitchFamily="34" charset="0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latin typeface="Arial Narrow" pitchFamily="34" charset="0"/>
              </a:rPr>
              <a:t>Pemilu</a:t>
            </a:r>
            <a:r>
              <a:rPr lang="en-US" sz="1200" b="1" dirty="0">
                <a:solidFill>
                  <a:schemeClr val="bg1"/>
                </a:solidFill>
                <a:latin typeface="Arial Narrow" pitchFamily="34" charset="0"/>
              </a:rPr>
              <a:t> </a:t>
            </a:r>
            <a:endParaRPr lang="id-ID" sz="1200" b="1" dirty="0" smtClean="0">
              <a:solidFill>
                <a:schemeClr val="bg1"/>
              </a:solidFill>
              <a:latin typeface="Arial Narrow" pitchFamily="34" charset="0"/>
            </a:endParaRPr>
          </a:p>
          <a:p>
            <a:r>
              <a:rPr lang="id-ID" sz="1200" b="1" dirty="0">
                <a:solidFill>
                  <a:schemeClr val="bg1"/>
                </a:solidFill>
                <a:latin typeface="Arial Narrow" pitchFamily="34" charset="0"/>
              </a:rPr>
              <a:t> </a:t>
            </a:r>
            <a:r>
              <a:rPr lang="id-ID" sz="1200" b="1" dirty="0" smtClean="0">
                <a:solidFill>
                  <a:schemeClr val="bg1"/>
                </a:solidFill>
                <a:latin typeface="Arial Narrow" pitchFamily="34" charset="0"/>
              </a:rPr>
              <a:t>       </a:t>
            </a:r>
            <a:r>
              <a:rPr lang="en-US" sz="1200" b="1" dirty="0" err="1" smtClean="0">
                <a:solidFill>
                  <a:schemeClr val="bg1"/>
                </a:solidFill>
                <a:latin typeface="Arial Narrow" pitchFamily="34" charset="0"/>
              </a:rPr>
              <a:t>tidak</a:t>
            </a:r>
            <a:r>
              <a:rPr lang="en-US" sz="1200" b="1" dirty="0" smtClean="0">
                <a:solidFill>
                  <a:schemeClr val="bg1"/>
                </a:solidFill>
                <a:latin typeface="Arial Narrow" pitchFamily="34" charset="0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latin typeface="Arial Narrow" pitchFamily="34" charset="0"/>
              </a:rPr>
              <a:t>memadai</a:t>
            </a:r>
            <a:endParaRPr lang="en-US" sz="1200" b="1" dirty="0">
              <a:solidFill>
                <a:schemeClr val="bg1"/>
              </a:solidFill>
              <a:latin typeface="Arial Narrow" pitchFamily="34" charset="0"/>
            </a:endParaRPr>
          </a:p>
          <a:p>
            <a:pPr marL="285750" indent="-285750">
              <a:buFontTx/>
              <a:buChar char="-"/>
            </a:pPr>
            <a:r>
              <a:rPr lang="id-ID" sz="1200" dirty="0" smtClean="0">
                <a:solidFill>
                  <a:schemeClr val="tx1"/>
                </a:solidFill>
                <a:latin typeface="Arial Narrow" pitchFamily="34" charset="0"/>
                <a:cs typeface="Calibri" pitchFamily="34" charset="0"/>
              </a:rPr>
              <a:t>Masih </a:t>
            </a:r>
            <a:r>
              <a:rPr lang="id-ID" sz="1200" dirty="0">
                <a:solidFill>
                  <a:schemeClr val="tx1"/>
                </a:solidFill>
                <a:latin typeface="Arial Narrow" pitchFamily="34" charset="0"/>
                <a:cs typeface="Calibri" pitchFamily="34" charset="0"/>
              </a:rPr>
              <a:t>Banyak Terdapat Surat Suara Yang </a:t>
            </a:r>
            <a:r>
              <a:rPr lang="id-ID" sz="1200" dirty="0" smtClean="0">
                <a:solidFill>
                  <a:schemeClr val="tx1"/>
                </a:solidFill>
                <a:latin typeface="Arial Narrow" pitchFamily="34" charset="0"/>
                <a:cs typeface="Calibri" pitchFamily="34" charset="0"/>
              </a:rPr>
              <a:t>rusak</a:t>
            </a:r>
          </a:p>
          <a:p>
            <a:pPr marL="285750" lvl="0" indent="-285750">
              <a:buFontTx/>
              <a:buChar char="-"/>
            </a:pPr>
            <a:r>
              <a:rPr lang="en-US" sz="1200" dirty="0" err="1">
                <a:solidFill>
                  <a:schemeClr val="bg1"/>
                </a:solidFill>
                <a:latin typeface="Comic Sans MS" pitchFamily="66" charset="0"/>
              </a:rPr>
              <a:t>Distribusi</a:t>
            </a:r>
            <a:r>
              <a:rPr lang="en-US" sz="1200" dirty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Comic Sans MS" pitchFamily="66" charset="0"/>
              </a:rPr>
              <a:t>logistik</a:t>
            </a:r>
            <a:r>
              <a:rPr lang="en-US" sz="1200" dirty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Comic Sans MS" pitchFamily="66" charset="0"/>
              </a:rPr>
              <a:t>dan</a:t>
            </a:r>
            <a:r>
              <a:rPr lang="en-US" sz="1200" dirty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Comic Sans MS" pitchFamily="66" charset="0"/>
              </a:rPr>
              <a:t>surat</a:t>
            </a:r>
            <a:r>
              <a:rPr lang="en-US" sz="1200" dirty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Comic Sans MS" pitchFamily="66" charset="0"/>
              </a:rPr>
              <a:t>suara</a:t>
            </a:r>
            <a:r>
              <a:rPr lang="en-US" sz="1200" dirty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Comic Sans MS" pitchFamily="66" charset="0"/>
              </a:rPr>
              <a:t>daerah</a:t>
            </a:r>
            <a:r>
              <a:rPr lang="en-US" sz="1200" dirty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Comic Sans MS" pitchFamily="66" charset="0"/>
              </a:rPr>
              <a:t>sulit</a:t>
            </a:r>
            <a:r>
              <a:rPr lang="en-US" sz="1200" dirty="0">
                <a:solidFill>
                  <a:schemeClr val="bg1"/>
                </a:solidFill>
                <a:latin typeface="Comic Sans MS" pitchFamily="66" charset="0"/>
              </a:rPr>
              <a:t>, </a:t>
            </a:r>
            <a:r>
              <a:rPr lang="en-US" sz="1200" dirty="0" err="1">
                <a:solidFill>
                  <a:schemeClr val="bg1"/>
                </a:solidFill>
                <a:latin typeface="Comic Sans MS" pitchFamily="66" charset="0"/>
              </a:rPr>
              <a:t>medan</a:t>
            </a:r>
            <a:r>
              <a:rPr lang="en-US" sz="1200" dirty="0">
                <a:solidFill>
                  <a:schemeClr val="bg1"/>
                </a:solidFill>
                <a:latin typeface="Comic Sans MS" pitchFamily="66" charset="0"/>
              </a:rPr>
              <a:t> yang </a:t>
            </a:r>
            <a:r>
              <a:rPr lang="en-US" sz="1200" dirty="0" err="1">
                <a:solidFill>
                  <a:schemeClr val="bg1"/>
                </a:solidFill>
                <a:latin typeface="Comic Sans MS" pitchFamily="66" charset="0"/>
              </a:rPr>
              <a:t>sulit</a:t>
            </a:r>
            <a:r>
              <a:rPr lang="en-US" sz="1200" dirty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Comic Sans MS" pitchFamily="66" charset="0"/>
              </a:rPr>
              <a:t>berjalan</a:t>
            </a:r>
            <a:r>
              <a:rPr lang="en-US" sz="1200" dirty="0">
                <a:solidFill>
                  <a:schemeClr val="bg1"/>
                </a:solidFill>
                <a:latin typeface="Comic Sans MS" pitchFamily="66" charset="0"/>
              </a:rPr>
              <a:t> kaki </a:t>
            </a:r>
            <a:r>
              <a:rPr lang="en-US" sz="1200" dirty="0" err="1">
                <a:solidFill>
                  <a:schemeClr val="bg1"/>
                </a:solidFill>
                <a:latin typeface="Comic Sans MS" pitchFamily="66" charset="0"/>
              </a:rPr>
              <a:t>selama</a:t>
            </a:r>
            <a:r>
              <a:rPr lang="en-US" sz="1200" dirty="0">
                <a:solidFill>
                  <a:schemeClr val="bg1"/>
                </a:solidFill>
                <a:latin typeface="Comic Sans MS" pitchFamily="66" charset="0"/>
              </a:rPr>
              <a:t> 1 </a:t>
            </a:r>
            <a:r>
              <a:rPr lang="en-US" sz="1200" dirty="0" err="1">
                <a:solidFill>
                  <a:schemeClr val="bg1"/>
                </a:solidFill>
                <a:latin typeface="Comic Sans MS" pitchFamily="66" charset="0"/>
              </a:rPr>
              <a:t>hari</a:t>
            </a:r>
            <a:r>
              <a:rPr lang="en-US" sz="1200" dirty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Comic Sans MS" pitchFamily="66" charset="0"/>
              </a:rPr>
              <a:t>menuju</a:t>
            </a:r>
            <a:r>
              <a:rPr lang="en-US" sz="1200" dirty="0">
                <a:solidFill>
                  <a:schemeClr val="bg1"/>
                </a:solidFill>
                <a:latin typeface="Comic Sans MS" pitchFamily="66" charset="0"/>
              </a:rPr>
              <a:t> TPS di </a:t>
            </a:r>
            <a:r>
              <a:rPr lang="en-US" sz="1200" dirty="0" err="1">
                <a:solidFill>
                  <a:schemeClr val="bg1"/>
                </a:solidFill>
                <a:latin typeface="Comic Sans MS" pitchFamily="66" charset="0"/>
              </a:rPr>
              <a:t>Dusun</a:t>
            </a:r>
            <a:r>
              <a:rPr lang="en-US" sz="1200" dirty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Comic Sans MS" pitchFamily="66" charset="0"/>
              </a:rPr>
              <a:t>Untularo</a:t>
            </a:r>
            <a:r>
              <a:rPr lang="en-US" sz="1200" dirty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Comic Sans MS" pitchFamily="66" charset="0"/>
              </a:rPr>
              <a:t>Kecamatan</a:t>
            </a:r>
            <a:r>
              <a:rPr lang="en-US" sz="1200" dirty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Comic Sans MS" pitchFamily="66" charset="0"/>
              </a:rPr>
              <a:t>Tojo</a:t>
            </a:r>
            <a:r>
              <a:rPr lang="en-US" sz="1200" dirty="0">
                <a:solidFill>
                  <a:schemeClr val="bg1"/>
                </a:solidFill>
              </a:rPr>
              <a:t>.</a:t>
            </a:r>
            <a:endParaRPr lang="id-ID" sz="1200" dirty="0">
              <a:solidFill>
                <a:schemeClr val="bg1"/>
              </a:solidFill>
            </a:endParaRPr>
          </a:p>
          <a:p>
            <a:pPr marL="285750" indent="-285750">
              <a:buFontTx/>
              <a:buChar char="-"/>
            </a:pPr>
            <a:endParaRPr lang="id-ID" sz="1200" dirty="0">
              <a:solidFill>
                <a:schemeClr val="tx1"/>
              </a:solidFill>
              <a:latin typeface="Arial Narrow" pitchFamily="34" charset="0"/>
              <a:cs typeface="Calibri" pitchFamily="34" charset="0"/>
            </a:endParaRPr>
          </a:p>
          <a:p>
            <a:pPr marL="285750" indent="-285750">
              <a:buFontTx/>
              <a:buChar char="-"/>
            </a:pPr>
            <a:endParaRPr lang="id-ID" sz="1200" dirty="0" smtClean="0">
              <a:solidFill>
                <a:schemeClr val="tx1"/>
              </a:solidFill>
              <a:latin typeface="Arial Narrow" pitchFamily="34" charset="0"/>
              <a:cs typeface="Calibri" pitchFamily="34" charset="0"/>
            </a:endParaRPr>
          </a:p>
          <a:p>
            <a:pPr marL="285750" indent="-285750">
              <a:buFontTx/>
              <a:buChar char="-"/>
            </a:pPr>
            <a:endParaRPr lang="id-ID" sz="1200" dirty="0">
              <a:solidFill>
                <a:schemeClr val="tx1"/>
              </a:solidFill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17" name="Title 4"/>
          <p:cNvSpPr>
            <a:spLocks noGrp="1"/>
          </p:cNvSpPr>
          <p:nvPr>
            <p:ph type="title"/>
          </p:nvPr>
        </p:nvSpPr>
        <p:spPr>
          <a:xfrm>
            <a:off x="325996" y="332656"/>
            <a:ext cx="3960440" cy="548640"/>
          </a:xfrm>
          <a:prstGeom prst="horizontalScroll">
            <a:avLst/>
          </a:prstGeom>
          <a:solidFill>
            <a:srgbClr val="EEF40C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000" b="1" dirty="0" smtClean="0">
                <a:solidFill>
                  <a:srgbClr val="333399"/>
                </a:solidFill>
                <a:latin typeface="Berlin Sans FB" pitchFamily="34" charset="0"/>
              </a:rPr>
              <a:t>HASIL PENGAWASAN</a:t>
            </a:r>
            <a:endParaRPr lang="id-ID" sz="2000" b="1" dirty="0">
              <a:solidFill>
                <a:srgbClr val="333399"/>
              </a:solidFill>
              <a:latin typeface="Berlin Sans FB" pitchFamily="34" charset="0"/>
            </a:endParaRPr>
          </a:p>
        </p:txBody>
      </p:sp>
      <p:sp>
        <p:nvSpPr>
          <p:cNvPr id="18" name="Arrow: Pentagon 4">
            <a:extLst>
              <a:ext uri="{FF2B5EF4-FFF2-40B4-BE49-F238E27FC236}">
                <a16:creationId xmlns:a16="http://schemas.microsoft.com/office/drawing/2014/main" xmlns="" id="{EED37751-35C5-4E69-9338-5D9A4398F9CC}"/>
              </a:ext>
            </a:extLst>
          </p:cNvPr>
          <p:cNvSpPr/>
          <p:nvPr/>
        </p:nvSpPr>
        <p:spPr>
          <a:xfrm>
            <a:off x="251520" y="3820527"/>
            <a:ext cx="1872208" cy="616585"/>
          </a:xfrm>
          <a:prstGeom prst="homePlate">
            <a:avLst/>
          </a:prstGeom>
          <a:solidFill>
            <a:srgbClr val="0070C0"/>
          </a:soli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400" dirty="0" smtClean="0"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id-ID" sz="1400" dirty="0" smtClean="0">
                <a:latin typeface="Calibri" pitchFamily="34" charset="0"/>
                <a:cs typeface="Calibri" pitchFamily="34" charset="0"/>
              </a:rPr>
              <a:t>Dana Kampanye</a:t>
            </a:r>
            <a:endParaRPr lang="id-ID" sz="1400" dirty="0">
              <a:latin typeface="Calibri" pitchFamily="34" charset="0"/>
              <a:cs typeface="Calibri" pitchFamily="34" charset="0"/>
            </a:endParaRPr>
          </a:p>
          <a:p>
            <a:pPr algn="ctr"/>
            <a:endParaRPr lang="en-US" dirty="0"/>
          </a:p>
        </p:txBody>
      </p:sp>
      <p:sp>
        <p:nvSpPr>
          <p:cNvPr id="19" name="Rounded Rectangle 18"/>
          <p:cNvSpPr/>
          <p:nvPr/>
        </p:nvSpPr>
        <p:spPr>
          <a:xfrm>
            <a:off x="2485493" y="3704427"/>
            <a:ext cx="1476163" cy="876701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d-ID" sz="16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id-ID" sz="16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Sesuai Ketentuan Prosedur</a:t>
            </a:r>
            <a:endParaRPr lang="id-ID" sz="16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285750" indent="-285750">
              <a:buFontTx/>
              <a:buChar char="-"/>
            </a:pPr>
            <a:endParaRPr lang="id-ID" sz="16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 flipV="1">
            <a:off x="2123728" y="4128785"/>
            <a:ext cx="361765" cy="2029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3" name="Rounded Rectangle 22"/>
          <p:cNvSpPr/>
          <p:nvPr/>
        </p:nvSpPr>
        <p:spPr>
          <a:xfrm>
            <a:off x="5148064" y="4476457"/>
            <a:ext cx="3312368" cy="1040775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id-ID" sz="12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sz="1200" b="1" dirty="0" smtClean="0"/>
              <a:t>Terdapat </a:t>
            </a:r>
            <a:r>
              <a:rPr lang="en-US" sz="1200" b="1" dirty="0" err="1" smtClean="0"/>
              <a:t>Beberapa</a:t>
            </a:r>
            <a:r>
              <a:rPr lang="en-US" sz="1200" b="1" dirty="0" smtClean="0"/>
              <a:t> </a:t>
            </a:r>
            <a:r>
              <a:rPr lang="en-US" sz="1200" b="1" dirty="0" err="1"/>
              <a:t>Partai</a:t>
            </a:r>
            <a:r>
              <a:rPr lang="en-US" sz="1200" b="1" dirty="0"/>
              <a:t> </a:t>
            </a:r>
            <a:r>
              <a:rPr lang="en-US" sz="1200" b="1" dirty="0" err="1"/>
              <a:t>Politik</a:t>
            </a:r>
            <a:r>
              <a:rPr lang="en-US" sz="1200" b="1" dirty="0"/>
              <a:t> </a:t>
            </a:r>
            <a:r>
              <a:rPr lang="en-US" sz="1200" b="1" dirty="0" err="1"/>
              <a:t>Terlambat</a:t>
            </a:r>
            <a:r>
              <a:rPr lang="en-US" sz="1200" b="1" dirty="0"/>
              <a:t> </a:t>
            </a:r>
            <a:r>
              <a:rPr lang="en-US" sz="1200" b="1" dirty="0" err="1"/>
              <a:t>dalam</a:t>
            </a:r>
            <a:r>
              <a:rPr lang="en-US" sz="1200" b="1" dirty="0"/>
              <a:t> </a:t>
            </a:r>
            <a:r>
              <a:rPr lang="en-US" sz="1200" b="1" dirty="0" err="1"/>
              <a:t>memasukan</a:t>
            </a:r>
            <a:r>
              <a:rPr lang="en-US" sz="1200" b="1" dirty="0"/>
              <a:t> LADK </a:t>
            </a:r>
            <a:r>
              <a:rPr lang="en-US" sz="1200" b="1" dirty="0" err="1"/>
              <a:t>dan</a:t>
            </a:r>
            <a:r>
              <a:rPr lang="en-US" sz="1200" b="1" dirty="0"/>
              <a:t> </a:t>
            </a:r>
            <a:r>
              <a:rPr lang="en-US" sz="1200" b="1" dirty="0" smtClean="0"/>
              <a:t>LPSDK</a:t>
            </a:r>
            <a:endParaRPr lang="id-ID" sz="1200" b="1" dirty="0" smtClean="0"/>
          </a:p>
          <a:p>
            <a:pPr marL="285750" indent="-285750">
              <a:buFontTx/>
              <a:buChar char="-"/>
            </a:pPr>
            <a:r>
              <a:rPr lang="en-US" sz="1200" b="1" dirty="0" err="1" smtClean="0"/>
              <a:t>Gangguan</a:t>
            </a:r>
            <a:r>
              <a:rPr lang="en-US" sz="1200" b="1" dirty="0" smtClean="0"/>
              <a:t> </a:t>
            </a:r>
            <a:r>
              <a:rPr lang="id-ID" sz="1200" b="1" dirty="0" smtClean="0"/>
              <a:t>pada </a:t>
            </a:r>
            <a:r>
              <a:rPr lang="en-US" sz="1200" b="1" dirty="0" err="1" smtClean="0"/>
              <a:t>Sistem</a:t>
            </a:r>
            <a:r>
              <a:rPr lang="en-US" sz="1200" b="1" dirty="0" smtClean="0"/>
              <a:t> </a:t>
            </a:r>
            <a:r>
              <a:rPr lang="en-US" sz="1200" b="1" dirty="0" err="1"/>
              <a:t>Aplikasi</a:t>
            </a:r>
            <a:r>
              <a:rPr lang="en-US" sz="1200" b="1" dirty="0"/>
              <a:t> SIDAKAM</a:t>
            </a:r>
          </a:p>
          <a:p>
            <a:endParaRPr lang="id-ID" sz="1200" dirty="0">
              <a:solidFill>
                <a:schemeClr val="tx1"/>
              </a:solidFill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759896" y="3959478"/>
            <a:ext cx="2016224" cy="261610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id-ID" sz="1100" b="1" dirty="0" smtClean="0">
                <a:latin typeface="Comic Sans MS" pitchFamily="66" charset="0"/>
              </a:rPr>
              <a:t>Dinamika &amp; Permasalahan</a:t>
            </a:r>
            <a:endParaRPr lang="id-ID" sz="1100" b="1" dirty="0">
              <a:latin typeface="Comic Sans MS" pitchFamily="66" charset="0"/>
            </a:endParaRPr>
          </a:p>
        </p:txBody>
      </p:sp>
      <p:cxnSp>
        <p:nvCxnSpPr>
          <p:cNvPr id="27" name="Elbow Connector 26"/>
          <p:cNvCxnSpPr>
            <a:endCxn id="25" idx="1"/>
          </p:cNvCxnSpPr>
          <p:nvPr/>
        </p:nvCxnSpPr>
        <p:spPr>
          <a:xfrm flipV="1">
            <a:off x="3969407" y="4090283"/>
            <a:ext cx="1790489" cy="166025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6487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D:\BAWASLU TOLITOLI\icon-Bawaslu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12360" y="5805263"/>
            <a:ext cx="1125488" cy="9372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Vertical Scroll 2"/>
          <p:cNvSpPr/>
          <p:nvPr/>
        </p:nvSpPr>
        <p:spPr>
          <a:xfrm>
            <a:off x="176486" y="3068960"/>
            <a:ext cx="2808312" cy="2736304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b="1" dirty="0" smtClean="0">
                <a:latin typeface="Consolas" pitchFamily="49" charset="0"/>
              </a:rPr>
              <a:t>Dinamika &amp; Permasalahan</a:t>
            </a:r>
            <a:endParaRPr lang="id-ID" sz="1400" b="1" dirty="0" smtClean="0">
              <a:latin typeface="Consolas" pitchFamily="49" charset="0"/>
            </a:endParaRPr>
          </a:p>
          <a:p>
            <a:endParaRPr lang="id-ID" sz="1400" b="1" dirty="0" smtClean="0">
              <a:latin typeface="Consolas" pitchFamily="49" charset="0"/>
            </a:endParaRPr>
          </a:p>
          <a:p>
            <a:pPr marL="542925" indent="-180975">
              <a:buFont typeface="Wingdings" pitchFamily="2" charset="2"/>
              <a:buChar char="ü"/>
            </a:pPr>
            <a:r>
              <a:rPr lang="id-ID" sz="1200" dirty="0" smtClean="0">
                <a:latin typeface="Consolas" pitchFamily="49" charset="0"/>
              </a:rPr>
              <a:t>ASN tidak netral</a:t>
            </a:r>
          </a:p>
          <a:p>
            <a:pPr marL="361950"/>
            <a:endParaRPr lang="id-ID" sz="1200" dirty="0" smtClean="0">
              <a:latin typeface="Consolas" pitchFamily="49" charset="0"/>
            </a:endParaRPr>
          </a:p>
          <a:p>
            <a:pPr marL="542925" indent="-180975">
              <a:buFont typeface="Wingdings" pitchFamily="2" charset="2"/>
              <a:buChar char="ü"/>
            </a:pPr>
            <a:r>
              <a:rPr lang="id-ID" sz="1200" dirty="0" smtClean="0">
                <a:latin typeface="Consolas" pitchFamily="49" charset="0"/>
              </a:rPr>
              <a:t>Kurangnya pemahaman tentang regulasi</a:t>
            </a:r>
            <a:endParaRPr lang="id-ID" sz="1200" dirty="0">
              <a:latin typeface="Consolas" pitchFamily="49" charset="0"/>
            </a:endParaRPr>
          </a:p>
        </p:txBody>
      </p:sp>
      <p:sp>
        <p:nvSpPr>
          <p:cNvPr id="7" name="Vertical Scroll 6"/>
          <p:cNvSpPr/>
          <p:nvPr/>
        </p:nvSpPr>
        <p:spPr>
          <a:xfrm>
            <a:off x="2984798" y="3104964"/>
            <a:ext cx="2736304" cy="2988332"/>
          </a:xfrm>
          <a:prstGeom prst="verticalScroll">
            <a:avLst/>
          </a:prstGeom>
          <a:solidFill>
            <a:srgbClr val="3333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+mj-lt"/>
              <a:buAutoNum type="alphaLcPeriod" startAt="8"/>
            </a:pPr>
            <a:endParaRPr lang="id-ID" sz="1400" b="1" dirty="0" smtClean="0">
              <a:latin typeface="Consolas" pitchFamily="49" charset="0"/>
            </a:endParaRPr>
          </a:p>
          <a:p>
            <a:endParaRPr lang="id-ID" sz="1400" b="1" dirty="0">
              <a:latin typeface="Consolas" pitchFamily="49" charset="0"/>
            </a:endParaRPr>
          </a:p>
          <a:p>
            <a:pPr algn="ctr"/>
            <a:r>
              <a:rPr lang="id-ID" sz="1400" b="1" dirty="0" smtClean="0">
                <a:latin typeface="Consolas" pitchFamily="49" charset="0"/>
              </a:rPr>
              <a:t>Dinamika &amp; Permasalahan</a:t>
            </a:r>
            <a:endParaRPr lang="id-ID" sz="1400" b="1" dirty="0" smtClean="0">
              <a:latin typeface="Consolas" pitchFamily="49" charset="0"/>
            </a:endParaRPr>
          </a:p>
          <a:p>
            <a:endParaRPr lang="id-ID" sz="1400" b="1" dirty="0" smtClean="0">
              <a:latin typeface="Consolas" pitchFamily="49" charset="0"/>
            </a:endParaRPr>
          </a:p>
          <a:p>
            <a:pPr marL="533400" indent="-171450">
              <a:buFont typeface="Wingdings" pitchFamily="2" charset="2"/>
              <a:buChar char="ü"/>
            </a:pPr>
            <a:r>
              <a:rPr lang="id-ID" sz="1200" dirty="0" smtClean="0">
                <a:latin typeface="Consolas" pitchFamily="49" charset="0"/>
              </a:rPr>
              <a:t>Kurangnya Pemahaman Regulasi tentang Money Politic</a:t>
            </a:r>
          </a:p>
          <a:p>
            <a:endParaRPr lang="id-ID" sz="1200" dirty="0" smtClean="0">
              <a:latin typeface="Consolas" pitchFamily="49" charset="0"/>
            </a:endParaRPr>
          </a:p>
          <a:p>
            <a:pPr marL="533400" indent="-171450">
              <a:buFont typeface="Wingdings" pitchFamily="2" charset="2"/>
              <a:buChar char="ü"/>
            </a:pPr>
            <a:r>
              <a:rPr lang="id-ID" sz="1200" dirty="0" smtClean="0">
                <a:latin typeface="Consolas" pitchFamily="49" charset="0"/>
              </a:rPr>
              <a:t>Pembuktian dan Investigasi Temuan</a:t>
            </a:r>
            <a:endParaRPr lang="id-ID" sz="1200" dirty="0">
              <a:latin typeface="Consolas" pitchFamily="49" charset="0"/>
            </a:endParaRPr>
          </a:p>
        </p:txBody>
      </p:sp>
      <p:sp>
        <p:nvSpPr>
          <p:cNvPr id="8" name="Vertical Scroll 7"/>
          <p:cNvSpPr/>
          <p:nvPr/>
        </p:nvSpPr>
        <p:spPr>
          <a:xfrm>
            <a:off x="5868144" y="3068960"/>
            <a:ext cx="2880320" cy="2736304"/>
          </a:xfrm>
          <a:prstGeom prst="verticalScroll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d-ID" sz="1400" b="1" dirty="0">
              <a:latin typeface="Consolas" pitchFamily="49" charset="0"/>
            </a:endParaRPr>
          </a:p>
          <a:p>
            <a:pPr marL="361950"/>
            <a:r>
              <a:rPr lang="id-ID" sz="1200" dirty="0" smtClean="0">
                <a:latin typeface="Consolas" pitchFamily="49" charset="0"/>
              </a:rPr>
              <a:t>Tingginya respon masyarakat terhadap informasi yang ada di media sosial</a:t>
            </a:r>
            <a:endParaRPr lang="id-ID" sz="1200" dirty="0">
              <a:latin typeface="Consolas" pitchFamily="49" charset="0"/>
            </a:endParaRPr>
          </a:p>
        </p:txBody>
      </p:sp>
      <p:sp>
        <p:nvSpPr>
          <p:cNvPr id="9" name="Title 4"/>
          <p:cNvSpPr>
            <a:spLocks noGrp="1"/>
          </p:cNvSpPr>
          <p:nvPr>
            <p:ph type="title"/>
          </p:nvPr>
        </p:nvSpPr>
        <p:spPr>
          <a:xfrm>
            <a:off x="2339752" y="404664"/>
            <a:ext cx="3960440" cy="548640"/>
          </a:xfrm>
          <a:prstGeom prst="horizontalScroll">
            <a:avLst/>
          </a:prstGeom>
          <a:solidFill>
            <a:srgbClr val="EEF40C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000" b="1" dirty="0" smtClean="0">
                <a:solidFill>
                  <a:srgbClr val="333399"/>
                </a:solidFill>
                <a:latin typeface="Berlin Sans FB" pitchFamily="34" charset="0"/>
              </a:rPr>
              <a:t>HASIL PENGAWASAN</a:t>
            </a:r>
            <a:endParaRPr lang="id-ID" sz="2000" b="1" dirty="0">
              <a:solidFill>
                <a:srgbClr val="333399"/>
              </a:solidFill>
              <a:latin typeface="Berlin Sans FB" pitchFamily="34" charset="0"/>
            </a:endParaRPr>
          </a:p>
        </p:txBody>
      </p:sp>
      <p:sp>
        <p:nvSpPr>
          <p:cNvPr id="10" name="Rectangle: Rounded Corners 5">
            <a:extLst>
              <a:ext uri="{FF2B5EF4-FFF2-40B4-BE49-F238E27FC236}">
                <a16:creationId xmlns:a16="http://schemas.microsoft.com/office/drawing/2014/main" xmlns="" id="{AB090272-524E-41A1-9024-70AED0624E55}"/>
              </a:ext>
            </a:extLst>
          </p:cNvPr>
          <p:cNvSpPr/>
          <p:nvPr/>
        </p:nvSpPr>
        <p:spPr>
          <a:xfrm>
            <a:off x="415437" y="2252100"/>
            <a:ext cx="2445246" cy="672844"/>
          </a:xfrm>
          <a:prstGeom prst="roundRect">
            <a:avLst>
              <a:gd name="adj" fmla="val 50000"/>
            </a:avLst>
          </a:prstGeom>
          <a:solidFill>
            <a:srgbClr val="6600CC"/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200" dirty="0" smtClean="0"/>
              <a:t>Permintaan Bahan Keterangan</a:t>
            </a:r>
            <a:endParaRPr lang="en-IN" sz="1200" dirty="0"/>
          </a:p>
        </p:txBody>
      </p:sp>
      <p:sp>
        <p:nvSpPr>
          <p:cNvPr id="11" name="Rectangle: Rounded Corners 5">
            <a:extLst>
              <a:ext uri="{FF2B5EF4-FFF2-40B4-BE49-F238E27FC236}">
                <a16:creationId xmlns:a16="http://schemas.microsoft.com/office/drawing/2014/main" xmlns="" id="{AB090272-524E-41A1-9024-70AED0624E55}"/>
              </a:ext>
            </a:extLst>
          </p:cNvPr>
          <p:cNvSpPr/>
          <p:nvPr/>
        </p:nvSpPr>
        <p:spPr>
          <a:xfrm>
            <a:off x="3131840" y="2276872"/>
            <a:ext cx="2445246" cy="628625"/>
          </a:xfrm>
          <a:prstGeom prst="roundRect">
            <a:avLst>
              <a:gd name="adj" fmla="val 50000"/>
            </a:avLst>
          </a:prstGeom>
          <a:solidFill>
            <a:srgbClr val="FF0000"/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dirty="0" smtClean="0"/>
              <a:t>Penaganan Temuan &amp;Laporan</a:t>
            </a:r>
            <a:endParaRPr lang="en-IN" sz="1400" dirty="0"/>
          </a:p>
        </p:txBody>
      </p:sp>
      <p:sp>
        <p:nvSpPr>
          <p:cNvPr id="12" name="Rectangle: Rounded Corners 5">
            <a:extLst>
              <a:ext uri="{FF2B5EF4-FFF2-40B4-BE49-F238E27FC236}">
                <a16:creationId xmlns:a16="http://schemas.microsoft.com/office/drawing/2014/main" xmlns="" id="{AB090272-524E-41A1-9024-70AED0624E55}"/>
              </a:ext>
            </a:extLst>
          </p:cNvPr>
          <p:cNvSpPr/>
          <p:nvPr/>
        </p:nvSpPr>
        <p:spPr>
          <a:xfrm>
            <a:off x="6087194" y="1505699"/>
            <a:ext cx="2445246" cy="607707"/>
          </a:xfrm>
          <a:prstGeom prst="roundRect">
            <a:avLst>
              <a:gd name="adj" fmla="val 50000"/>
            </a:avLst>
          </a:prstGeom>
          <a:solidFill>
            <a:schemeClr val="accent6">
              <a:lumMod val="50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200" dirty="0" smtClean="0"/>
              <a:t>Non Tahapan Politisasi Sara</a:t>
            </a:r>
            <a:endParaRPr lang="en-IN" sz="1200" dirty="0"/>
          </a:p>
        </p:txBody>
      </p:sp>
      <p:cxnSp>
        <p:nvCxnSpPr>
          <p:cNvPr id="6" name="Elbow Connector 5"/>
          <p:cNvCxnSpPr>
            <a:stCxn id="16" idx="2"/>
          </p:cNvCxnSpPr>
          <p:nvPr/>
        </p:nvCxnSpPr>
        <p:spPr>
          <a:xfrm rot="10800000" flipV="1">
            <a:off x="1581414" y="1105527"/>
            <a:ext cx="2558539" cy="379255"/>
          </a:xfrm>
          <a:prstGeom prst="bentConnector3">
            <a:avLst>
              <a:gd name="adj1" fmla="val 99886"/>
            </a:avLst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6" name="Flowchart: Connector 15"/>
          <p:cNvSpPr/>
          <p:nvPr/>
        </p:nvSpPr>
        <p:spPr>
          <a:xfrm>
            <a:off x="4139952" y="925506"/>
            <a:ext cx="360040" cy="360043"/>
          </a:xfrm>
          <a:prstGeom prst="flowChartConnector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17" name="Elbow Connector 16"/>
          <p:cNvCxnSpPr>
            <a:stCxn id="16" idx="6"/>
          </p:cNvCxnSpPr>
          <p:nvPr/>
        </p:nvCxnSpPr>
        <p:spPr>
          <a:xfrm>
            <a:off x="4499992" y="1105528"/>
            <a:ext cx="2809827" cy="379253"/>
          </a:xfrm>
          <a:prstGeom prst="bentConnector3">
            <a:avLst>
              <a:gd name="adj1" fmla="val 99831"/>
            </a:avLst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6" idx="4"/>
          </p:cNvCxnSpPr>
          <p:nvPr/>
        </p:nvCxnSpPr>
        <p:spPr>
          <a:xfrm>
            <a:off x="4319972" y="1285549"/>
            <a:ext cx="0" cy="1992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2" name="Rectangle: Rounded Corners 5">
            <a:extLst>
              <a:ext uri="{FF2B5EF4-FFF2-40B4-BE49-F238E27FC236}">
                <a16:creationId xmlns:a16="http://schemas.microsoft.com/office/drawing/2014/main" xmlns="" id="{AB090272-524E-41A1-9024-70AED0624E55}"/>
              </a:ext>
            </a:extLst>
          </p:cNvPr>
          <p:cNvSpPr/>
          <p:nvPr/>
        </p:nvSpPr>
        <p:spPr>
          <a:xfrm>
            <a:off x="3131840" y="1484781"/>
            <a:ext cx="2445246" cy="628625"/>
          </a:xfrm>
          <a:prstGeom prst="roundRect">
            <a:avLst>
              <a:gd name="adj" fmla="val 50000"/>
            </a:avLst>
          </a:prstGeom>
          <a:solidFill>
            <a:srgbClr val="0070C0"/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dirty="0" smtClean="0"/>
              <a:t>Non Tahapan Politik Uang</a:t>
            </a:r>
            <a:endParaRPr lang="en-IN" sz="1400" dirty="0"/>
          </a:p>
        </p:txBody>
      </p:sp>
      <p:sp>
        <p:nvSpPr>
          <p:cNvPr id="35" name="Rectangle: Rounded Corners 5">
            <a:extLst>
              <a:ext uri="{FF2B5EF4-FFF2-40B4-BE49-F238E27FC236}">
                <a16:creationId xmlns:a16="http://schemas.microsoft.com/office/drawing/2014/main" xmlns="" id="{AB090272-524E-41A1-9024-70AED0624E55}"/>
              </a:ext>
            </a:extLst>
          </p:cNvPr>
          <p:cNvSpPr/>
          <p:nvPr/>
        </p:nvSpPr>
        <p:spPr>
          <a:xfrm>
            <a:off x="6108104" y="2309244"/>
            <a:ext cx="2445246" cy="636683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dirty="0" smtClean="0"/>
              <a:t>Tidak Terjadi Politisasi Sara</a:t>
            </a:r>
            <a:endParaRPr lang="en-IN" sz="1400" dirty="0"/>
          </a:p>
        </p:txBody>
      </p:sp>
      <p:sp>
        <p:nvSpPr>
          <p:cNvPr id="36" name="Rectangle: Rounded Corners 5">
            <a:extLst>
              <a:ext uri="{FF2B5EF4-FFF2-40B4-BE49-F238E27FC236}">
                <a16:creationId xmlns:a16="http://schemas.microsoft.com/office/drawing/2014/main" xmlns="" id="{AB090272-524E-41A1-9024-70AED0624E55}"/>
              </a:ext>
            </a:extLst>
          </p:cNvPr>
          <p:cNvSpPr/>
          <p:nvPr/>
        </p:nvSpPr>
        <p:spPr>
          <a:xfrm>
            <a:off x="415437" y="1505699"/>
            <a:ext cx="2445246" cy="607707"/>
          </a:xfrm>
          <a:prstGeom prst="roundRect">
            <a:avLst>
              <a:gd name="adj" fmla="val 50000"/>
            </a:avLst>
          </a:prstGeom>
          <a:solidFill>
            <a:srgbClr val="00B050"/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200" dirty="0" smtClean="0"/>
              <a:t>Non Tahapan Netralitas ASN</a:t>
            </a:r>
            <a:endParaRPr lang="en-IN" sz="1200" dirty="0"/>
          </a:p>
        </p:txBody>
      </p:sp>
      <p:cxnSp>
        <p:nvCxnSpPr>
          <p:cNvPr id="37" name="Straight Connector 36"/>
          <p:cNvCxnSpPr/>
          <p:nvPr/>
        </p:nvCxnSpPr>
        <p:spPr>
          <a:xfrm flipV="1">
            <a:off x="1547664" y="2113406"/>
            <a:ext cx="0" cy="138694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1547664" y="2930266"/>
            <a:ext cx="0" cy="138694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4355976" y="2138178"/>
            <a:ext cx="0" cy="138694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endCxn id="12" idx="2"/>
          </p:cNvCxnSpPr>
          <p:nvPr/>
        </p:nvCxnSpPr>
        <p:spPr>
          <a:xfrm flipV="1">
            <a:off x="7308304" y="2113406"/>
            <a:ext cx="1513" cy="19583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7308304" y="2924944"/>
            <a:ext cx="0" cy="138694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7" idx="0"/>
            <a:endCxn id="11" idx="2"/>
          </p:cNvCxnSpPr>
          <p:nvPr/>
        </p:nvCxnSpPr>
        <p:spPr>
          <a:xfrm flipV="1">
            <a:off x="4352950" y="2905497"/>
            <a:ext cx="1513" cy="199467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5167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ow: Pentagon 9">
            <a:extLst>
              <a:ext uri="{FF2B5EF4-FFF2-40B4-BE49-F238E27FC236}">
                <a16:creationId xmlns:a16="http://schemas.microsoft.com/office/drawing/2014/main" xmlns="" id="{28757F55-D800-480B-A1EB-8EE665B2C6C0}"/>
              </a:ext>
            </a:extLst>
          </p:cNvPr>
          <p:cNvSpPr/>
          <p:nvPr/>
        </p:nvSpPr>
        <p:spPr>
          <a:xfrm flipH="1">
            <a:off x="2051714" y="404664"/>
            <a:ext cx="6840762" cy="1082055"/>
          </a:xfrm>
          <a:prstGeom prst="homePlate">
            <a:avLst/>
          </a:prstGeom>
          <a:gradFill flip="none" rotWithShape="1">
            <a:gsLst>
              <a:gs pos="0">
                <a:srgbClr val="FFC000"/>
              </a:gs>
              <a:gs pos="100000">
                <a:srgbClr val="CC9B00"/>
              </a:gs>
            </a:gsLst>
            <a:lin ang="6000000" scaled="0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400" dirty="0" smtClean="0">
              <a:latin typeface="Berlin Sans FB" pitchFamily="34" charset="0"/>
            </a:endParaRPr>
          </a:p>
          <a:p>
            <a:pPr algn="ctr"/>
            <a:r>
              <a:rPr lang="id-ID" sz="1400" dirty="0" smtClean="0">
                <a:latin typeface="Berlin Sans FB" pitchFamily="34" charset="0"/>
              </a:rPr>
              <a:t>Sinergi </a:t>
            </a:r>
            <a:r>
              <a:rPr lang="id-ID" sz="1400" dirty="0">
                <a:latin typeface="Berlin Sans FB" pitchFamily="34" charset="0"/>
              </a:rPr>
              <a:t>yang dibangun antara Bawaslu dan KPU Kab. Tojo Una-Una memberikan dampak positif terhadap kendala yang terdapat dalam tahapan pemutakhiran data  pemilih</a:t>
            </a:r>
          </a:p>
          <a:p>
            <a:pPr algn="ctr"/>
            <a:endParaRPr lang="en-IN" sz="1400" dirty="0"/>
          </a:p>
        </p:txBody>
      </p:sp>
      <p:sp>
        <p:nvSpPr>
          <p:cNvPr id="5" name="Arrow: Pentagon 9">
            <a:extLst>
              <a:ext uri="{FF2B5EF4-FFF2-40B4-BE49-F238E27FC236}">
                <a16:creationId xmlns:a16="http://schemas.microsoft.com/office/drawing/2014/main" xmlns="" id="{28757F55-D800-480B-A1EB-8EE665B2C6C0}"/>
              </a:ext>
            </a:extLst>
          </p:cNvPr>
          <p:cNvSpPr/>
          <p:nvPr/>
        </p:nvSpPr>
        <p:spPr>
          <a:xfrm flipH="1">
            <a:off x="2051719" y="1628800"/>
            <a:ext cx="6840759" cy="1035768"/>
          </a:xfrm>
          <a:prstGeom prst="homePlate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 smtClean="0">
              <a:latin typeface="Berlin Sans FB" pitchFamily="34" charset="0"/>
            </a:endParaRPr>
          </a:p>
          <a:p>
            <a:pPr algn="ctr"/>
            <a:r>
              <a:rPr lang="id-ID" dirty="0" smtClean="0">
                <a:latin typeface="Berlin Sans FB" pitchFamily="34" charset="0"/>
              </a:rPr>
              <a:t>Masih </a:t>
            </a:r>
            <a:r>
              <a:rPr lang="id-ID" dirty="0">
                <a:latin typeface="Berlin Sans FB" pitchFamily="34" charset="0"/>
              </a:rPr>
              <a:t>kurangnya persiapan partai politik dalam mengikuti kontesitasi pemilu tahun 2019 dengan adanya 2 (dua) partai politik yang tidak masuk dalam daftar peserta pemilu.</a:t>
            </a:r>
          </a:p>
          <a:p>
            <a:pPr algn="ctr"/>
            <a:endParaRPr lang="en-IN" dirty="0"/>
          </a:p>
        </p:txBody>
      </p:sp>
      <p:sp>
        <p:nvSpPr>
          <p:cNvPr id="6" name="Arrow: Pentagon 9">
            <a:extLst>
              <a:ext uri="{FF2B5EF4-FFF2-40B4-BE49-F238E27FC236}">
                <a16:creationId xmlns:a16="http://schemas.microsoft.com/office/drawing/2014/main" xmlns="" id="{28757F55-D800-480B-A1EB-8EE665B2C6C0}"/>
              </a:ext>
            </a:extLst>
          </p:cNvPr>
          <p:cNvSpPr/>
          <p:nvPr/>
        </p:nvSpPr>
        <p:spPr>
          <a:xfrm flipH="1">
            <a:off x="2061591" y="2780928"/>
            <a:ext cx="6830886" cy="864096"/>
          </a:xfrm>
          <a:prstGeom prst="homePlate">
            <a:avLst/>
          </a:prstGeom>
          <a:solidFill>
            <a:srgbClr val="682918"/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 smtClean="0">
              <a:latin typeface="Berlin Sans FB" pitchFamily="34" charset="0"/>
            </a:endParaRPr>
          </a:p>
          <a:p>
            <a:pPr algn="ctr"/>
            <a:r>
              <a:rPr lang="id-ID" dirty="0" smtClean="0">
                <a:latin typeface="Berlin Sans FB" pitchFamily="34" charset="0"/>
              </a:rPr>
              <a:t>Kurangnya </a:t>
            </a:r>
            <a:r>
              <a:rPr lang="id-ID" dirty="0">
                <a:latin typeface="Berlin Sans FB" pitchFamily="34" charset="0"/>
              </a:rPr>
              <a:t>pemahaman partai politik tentang regulasi  sebagai peserta pemilu</a:t>
            </a:r>
          </a:p>
          <a:p>
            <a:pPr algn="ctr"/>
            <a:endParaRPr lang="en-IN" dirty="0"/>
          </a:p>
        </p:txBody>
      </p:sp>
      <p:sp>
        <p:nvSpPr>
          <p:cNvPr id="7" name="Arrow: Pentagon 9">
            <a:extLst>
              <a:ext uri="{FF2B5EF4-FFF2-40B4-BE49-F238E27FC236}">
                <a16:creationId xmlns:a16="http://schemas.microsoft.com/office/drawing/2014/main" xmlns="" id="{28757F55-D800-480B-A1EB-8EE665B2C6C0}"/>
              </a:ext>
            </a:extLst>
          </p:cNvPr>
          <p:cNvSpPr/>
          <p:nvPr/>
        </p:nvSpPr>
        <p:spPr>
          <a:xfrm flipH="1">
            <a:off x="2051719" y="3789040"/>
            <a:ext cx="6840757" cy="1035768"/>
          </a:xfrm>
          <a:prstGeom prst="homePlate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 smtClean="0">
              <a:latin typeface="Berlin Sans FB" pitchFamily="34" charset="0"/>
            </a:endParaRPr>
          </a:p>
          <a:p>
            <a:pPr algn="ctr"/>
            <a:r>
              <a:rPr lang="id-ID" dirty="0" smtClean="0">
                <a:latin typeface="Berlin Sans FB" pitchFamily="34" charset="0"/>
              </a:rPr>
              <a:t>Intensitas </a:t>
            </a:r>
            <a:r>
              <a:rPr lang="id-ID" dirty="0">
                <a:latin typeface="Berlin Sans FB" pitchFamily="34" charset="0"/>
              </a:rPr>
              <a:t>komunikasi yang dibangun bersama ASN, TNI dan Polri meminimalisir adanya dugaan keikutsertaaan  ASN, Tni dan Polri selama tahapan kampanye berlangsung.</a:t>
            </a:r>
          </a:p>
          <a:p>
            <a:pPr algn="ctr"/>
            <a:endParaRPr lang="en-IN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xmlns="" id="{D5638B25-FB3B-4D2F-9A62-53FCA9A6476D}"/>
              </a:ext>
            </a:extLst>
          </p:cNvPr>
          <p:cNvSpPr/>
          <p:nvPr/>
        </p:nvSpPr>
        <p:spPr>
          <a:xfrm>
            <a:off x="281652" y="2052501"/>
            <a:ext cx="1121996" cy="1088467"/>
          </a:xfrm>
          <a:prstGeom prst="ellipse">
            <a:avLst/>
          </a:prstGeom>
          <a:solidFill>
            <a:schemeClr val="accent4">
              <a:lumMod val="50000"/>
            </a:schemeClr>
          </a:solidFill>
          <a:ln>
            <a:noFill/>
          </a:ln>
          <a:effectLst>
            <a:innerShdw blurRad="952500">
              <a:schemeClr val="tx1">
                <a:lumMod val="50000"/>
                <a:lumOff val="50000"/>
              </a:scheme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200" dirty="0" smtClean="0">
                <a:latin typeface="Arial Black" pitchFamily="34" charset="0"/>
              </a:rPr>
              <a:t>KESIMPULAN</a:t>
            </a:r>
            <a:r>
              <a:rPr lang="id-ID" sz="1200" dirty="0" smtClean="0">
                <a:latin typeface="Arial Black" pitchFamily="34" charset="0"/>
              </a:rPr>
              <a:t>  </a:t>
            </a:r>
            <a:endParaRPr lang="en-IN" sz="1200" dirty="0">
              <a:latin typeface="Arial Black" pitchFamily="34" charset="0"/>
            </a:endParaRPr>
          </a:p>
        </p:txBody>
      </p:sp>
      <p:sp>
        <p:nvSpPr>
          <p:cNvPr id="9" name="Flowchart: Connector 8"/>
          <p:cNvSpPr/>
          <p:nvPr/>
        </p:nvSpPr>
        <p:spPr>
          <a:xfrm>
            <a:off x="1619672" y="692696"/>
            <a:ext cx="432042" cy="504055"/>
          </a:xfrm>
          <a:prstGeom prst="flowChartConnector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1</a:t>
            </a:r>
          </a:p>
        </p:txBody>
      </p:sp>
      <p:sp>
        <p:nvSpPr>
          <p:cNvPr id="11" name="Flowchart: Connector 10"/>
          <p:cNvSpPr/>
          <p:nvPr/>
        </p:nvSpPr>
        <p:spPr>
          <a:xfrm>
            <a:off x="1719113" y="1894657"/>
            <a:ext cx="332601" cy="382215"/>
          </a:xfrm>
          <a:prstGeom prst="flowChartConnector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2</a:t>
            </a:r>
            <a:endParaRPr lang="id-ID" dirty="0"/>
          </a:p>
        </p:txBody>
      </p:sp>
      <p:sp>
        <p:nvSpPr>
          <p:cNvPr id="12" name="Flowchart: Connector 11"/>
          <p:cNvSpPr/>
          <p:nvPr/>
        </p:nvSpPr>
        <p:spPr>
          <a:xfrm>
            <a:off x="1719113" y="3068959"/>
            <a:ext cx="332601" cy="288033"/>
          </a:xfrm>
          <a:prstGeom prst="flowChartConnector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3</a:t>
            </a:r>
            <a:endParaRPr lang="id-ID" dirty="0"/>
          </a:p>
        </p:txBody>
      </p:sp>
      <p:sp>
        <p:nvSpPr>
          <p:cNvPr id="13" name="Flowchart: Connector 12"/>
          <p:cNvSpPr/>
          <p:nvPr/>
        </p:nvSpPr>
        <p:spPr>
          <a:xfrm>
            <a:off x="1719113" y="4162907"/>
            <a:ext cx="332601" cy="288033"/>
          </a:xfrm>
          <a:prstGeom prst="flowChartConnector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4</a:t>
            </a:r>
          </a:p>
        </p:txBody>
      </p:sp>
      <p:cxnSp>
        <p:nvCxnSpPr>
          <p:cNvPr id="15" name="Elbow Connector 14"/>
          <p:cNvCxnSpPr/>
          <p:nvPr/>
        </p:nvCxnSpPr>
        <p:spPr>
          <a:xfrm rot="5400000" flipH="1" flipV="1">
            <a:off x="709103" y="1150279"/>
            <a:ext cx="1044116" cy="777022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Elbow Connector 15"/>
          <p:cNvCxnSpPr/>
          <p:nvPr/>
        </p:nvCxnSpPr>
        <p:spPr>
          <a:xfrm flipV="1">
            <a:off x="1187624" y="2060849"/>
            <a:ext cx="531489" cy="85835"/>
          </a:xfrm>
          <a:prstGeom prst="bentConnector3">
            <a:avLst>
              <a:gd name="adj1" fmla="val -1972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Elbow Connector 20"/>
          <p:cNvCxnSpPr>
            <a:endCxn id="12" idx="2"/>
          </p:cNvCxnSpPr>
          <p:nvPr/>
        </p:nvCxnSpPr>
        <p:spPr>
          <a:xfrm>
            <a:off x="1187624" y="2996952"/>
            <a:ext cx="531489" cy="216024"/>
          </a:xfrm>
          <a:prstGeom prst="bentConnector3">
            <a:avLst>
              <a:gd name="adj1" fmla="val -5556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Elbow Connector 22"/>
          <p:cNvCxnSpPr>
            <a:stCxn id="8" idx="4"/>
          </p:cNvCxnSpPr>
          <p:nvPr/>
        </p:nvCxnSpPr>
        <p:spPr>
          <a:xfrm rot="16200000" flipH="1">
            <a:off x="697903" y="3285714"/>
            <a:ext cx="1165957" cy="876463"/>
          </a:xfrm>
          <a:prstGeom prst="bentConnector3">
            <a:avLst>
              <a:gd name="adj1" fmla="val 99832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1" name="Arrow: Pentagon 9">
            <a:extLst>
              <a:ext uri="{FF2B5EF4-FFF2-40B4-BE49-F238E27FC236}">
                <a16:creationId xmlns:a16="http://schemas.microsoft.com/office/drawing/2014/main" xmlns="" id="{28757F55-D800-480B-A1EB-8EE665B2C6C0}"/>
              </a:ext>
            </a:extLst>
          </p:cNvPr>
          <p:cNvSpPr/>
          <p:nvPr/>
        </p:nvSpPr>
        <p:spPr>
          <a:xfrm flipH="1">
            <a:off x="2051718" y="5157192"/>
            <a:ext cx="6840757" cy="648072"/>
          </a:xfrm>
          <a:prstGeom prst="homePlate">
            <a:avLst/>
          </a:prstGeom>
          <a:solidFill>
            <a:srgbClr val="6600CC"/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dirty="0" smtClean="0">
                <a:latin typeface="Arial" pitchFamily="34" charset="0"/>
                <a:cs typeface="Arial" pitchFamily="34" charset="0"/>
              </a:rPr>
              <a:t>Kurangnya </a:t>
            </a:r>
            <a:r>
              <a:rPr lang="id-ID" sz="1400" dirty="0">
                <a:latin typeface="Arial" pitchFamily="34" charset="0"/>
                <a:cs typeface="Arial" pitchFamily="34" charset="0"/>
              </a:rPr>
              <a:t>pemahaman penyelenggara (KPPS dan PPS) terkait regulasi tentang pemilihan umum</a:t>
            </a:r>
            <a:r>
              <a:rPr lang="id-ID" sz="1400" dirty="0" smtClean="0">
                <a:latin typeface="Arial" pitchFamily="34" charset="0"/>
                <a:cs typeface="Arial" pitchFamily="34" charset="0"/>
              </a:rPr>
              <a:t>.</a:t>
            </a:r>
            <a:endParaRPr lang="id-ID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Flowchart: Connector 31"/>
          <p:cNvSpPr/>
          <p:nvPr/>
        </p:nvSpPr>
        <p:spPr>
          <a:xfrm>
            <a:off x="1704606" y="5337211"/>
            <a:ext cx="332601" cy="288033"/>
          </a:xfrm>
          <a:prstGeom prst="flowChartConnector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5</a:t>
            </a:r>
            <a:endParaRPr lang="id-ID" dirty="0"/>
          </a:p>
        </p:txBody>
      </p:sp>
      <p:cxnSp>
        <p:nvCxnSpPr>
          <p:cNvPr id="33" name="Elbow Connector 32"/>
          <p:cNvCxnSpPr/>
          <p:nvPr/>
        </p:nvCxnSpPr>
        <p:spPr>
          <a:xfrm rot="16200000" flipH="1">
            <a:off x="-190" y="3788722"/>
            <a:ext cx="2388554" cy="1021038"/>
          </a:xfrm>
          <a:prstGeom prst="bentConnector3">
            <a:avLst>
              <a:gd name="adj1" fmla="val 99847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6" name="Arrow: Pentagon 9">
            <a:extLst>
              <a:ext uri="{FF2B5EF4-FFF2-40B4-BE49-F238E27FC236}">
                <a16:creationId xmlns:a16="http://schemas.microsoft.com/office/drawing/2014/main" xmlns="" id="{28757F55-D800-480B-A1EB-8EE665B2C6C0}"/>
              </a:ext>
            </a:extLst>
          </p:cNvPr>
          <p:cNvSpPr/>
          <p:nvPr/>
        </p:nvSpPr>
        <p:spPr>
          <a:xfrm flipH="1">
            <a:off x="2061591" y="5949280"/>
            <a:ext cx="6840757" cy="648072"/>
          </a:xfrm>
          <a:prstGeom prst="homePlate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dirty="0" smtClean="0">
                <a:latin typeface="Arial" pitchFamily="34" charset="0"/>
                <a:cs typeface="Arial" pitchFamily="34" charset="0"/>
              </a:rPr>
              <a:t>Lemahnya Regulasi Terkait Penanganan temuan dan Laporan Pelanggaran Pemilu</a:t>
            </a:r>
            <a:endParaRPr lang="id-ID" sz="1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7" name="Elbow Connector 36"/>
          <p:cNvCxnSpPr>
            <a:endCxn id="40" idx="2"/>
          </p:cNvCxnSpPr>
          <p:nvPr/>
        </p:nvCxnSpPr>
        <p:spPr>
          <a:xfrm rot="16200000" flipH="1">
            <a:off x="-444364" y="4123740"/>
            <a:ext cx="3192574" cy="1106578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0" name="Flowchart: Connector 39"/>
          <p:cNvSpPr/>
          <p:nvPr/>
        </p:nvSpPr>
        <p:spPr>
          <a:xfrm>
            <a:off x="1705212" y="6129299"/>
            <a:ext cx="332601" cy="288033"/>
          </a:xfrm>
          <a:prstGeom prst="flowChartConnector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979991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D:\BAWASLU TOLITOLI\icon-Bawaslu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24328" y="5768894"/>
            <a:ext cx="1125488" cy="9372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Double Wave 4"/>
          <p:cNvSpPr/>
          <p:nvPr/>
        </p:nvSpPr>
        <p:spPr>
          <a:xfrm>
            <a:off x="2843808" y="622572"/>
            <a:ext cx="3456384" cy="720080"/>
          </a:xfrm>
          <a:prstGeom prst="doubleWav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b="1" dirty="0" smtClean="0"/>
              <a:t>REKOMENDASI</a:t>
            </a:r>
            <a:endParaRPr lang="id-ID" sz="2800" b="1" dirty="0"/>
          </a:p>
        </p:txBody>
      </p:sp>
      <p:sp>
        <p:nvSpPr>
          <p:cNvPr id="8" name="Rounded Rectangle 7"/>
          <p:cNvSpPr/>
          <p:nvPr/>
        </p:nvSpPr>
        <p:spPr>
          <a:xfrm>
            <a:off x="470586" y="2132856"/>
            <a:ext cx="2304258" cy="2736304"/>
          </a:xfrm>
          <a:prstGeom prst="roundRect">
            <a:avLst/>
          </a:prstGeom>
          <a:solidFill>
            <a:srgbClr val="86408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50000"/>
              </a:lnSpc>
            </a:pPr>
            <a:r>
              <a:rPr lang="id-ID" sz="1200" dirty="0" smtClean="0">
                <a:latin typeface="Comic Sans MS" pitchFamily="66" charset="0"/>
              </a:rPr>
              <a:t>Pada ketentuan Pasal 14 PerBawaslu Nomor 7 Tahun </a:t>
            </a:r>
            <a:r>
              <a:rPr lang="id-ID" sz="1200" dirty="0">
                <a:latin typeface="Comic Sans MS" pitchFamily="66" charset="0"/>
              </a:rPr>
              <a:t>2018 </a:t>
            </a:r>
            <a:r>
              <a:rPr lang="id-ID" sz="1200" dirty="0" smtClean="0">
                <a:latin typeface="Comic Sans MS" pitchFamily="66" charset="0"/>
              </a:rPr>
              <a:t>tentang temuan dan laporan</a:t>
            </a:r>
            <a:endParaRPr lang="en-US" sz="1200" dirty="0">
              <a:latin typeface="Comic Sans MS" pitchFamily="66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357786" y="3274318"/>
            <a:ext cx="2317589" cy="2664296"/>
          </a:xfrm>
          <a:prstGeom prst="roundRect">
            <a:avLst/>
          </a:prstGeom>
          <a:solidFill>
            <a:srgbClr val="86408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50000"/>
              </a:lnSpc>
            </a:pPr>
            <a:r>
              <a:rPr lang="id-ID" sz="1200" dirty="0" smtClean="0">
                <a:latin typeface="Comic Sans MS" pitchFamily="66" charset="0"/>
              </a:rPr>
              <a:t>Memaksimalkan peningkatan kapasitas SDM Penyelenggara tingkat Kecamatan, Desa/Kelurahan melalu Bimtek dan Sosialisasi yang dilakukan secara berkala selama tahapan berlangsung.</a:t>
            </a:r>
            <a:endParaRPr lang="id-ID" sz="1200" dirty="0">
              <a:latin typeface="Comic Sans MS" pitchFamily="66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300192" y="2132856"/>
            <a:ext cx="2349624" cy="3009775"/>
          </a:xfrm>
          <a:prstGeom prst="roundRect">
            <a:avLst/>
          </a:prstGeom>
          <a:solidFill>
            <a:srgbClr val="86408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id-ID" sz="1200" dirty="0">
                <a:latin typeface="Comic Sans MS" pitchFamily="66" charset="0"/>
              </a:rPr>
              <a:t>Perlu </a:t>
            </a:r>
            <a:r>
              <a:rPr lang="id-ID" sz="1200" dirty="0" smtClean="0">
                <a:latin typeface="Comic Sans MS" pitchFamily="66" charset="0"/>
              </a:rPr>
              <a:t>adanya fasilitas sarana komunikasi khusus wilayah kepulauan dan daerah terpencil mengingat letak geografis sebagian wilayah </a:t>
            </a:r>
            <a:r>
              <a:rPr lang="id-ID" sz="1200" dirty="0">
                <a:latin typeface="Comic Sans MS" pitchFamily="66" charset="0"/>
              </a:rPr>
              <a:t>Kabupaten Tojo Una-Una yang sulit dijangkau, baik komunikasi </a:t>
            </a:r>
            <a:r>
              <a:rPr lang="id-ID" sz="1200" dirty="0" smtClean="0">
                <a:latin typeface="Comic Sans MS" pitchFamily="66" charset="0"/>
              </a:rPr>
              <a:t>dan transportasi</a:t>
            </a:r>
            <a:r>
              <a:rPr lang="id-ID" sz="1200" dirty="0">
                <a:latin typeface="Comic Sans MS" pitchFamily="66" charset="0"/>
              </a:rPr>
              <a:t>.</a:t>
            </a:r>
            <a:endParaRPr lang="en-US" sz="1200" dirty="0">
              <a:latin typeface="Comic Sans MS" pitchFamily="66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453547" y="1172941"/>
            <a:ext cx="2042914" cy="548640"/>
          </a:xfrm>
        </p:spPr>
        <p:txBody>
          <a:bodyPr/>
          <a:lstStyle/>
          <a:p>
            <a:pPr algn="ctr"/>
            <a:r>
              <a:rPr lang="id-ID" sz="1600" b="1" dirty="0" smtClean="0">
                <a:latin typeface="Comic Sans MS" pitchFamily="66" charset="0"/>
              </a:rPr>
              <a:t>Teknis Pengawasan</a:t>
            </a:r>
            <a:endParaRPr lang="id-ID" sz="1600" b="1" dirty="0">
              <a:latin typeface="Comic Sans MS" pitchFamily="66" charset="0"/>
            </a:endParaRPr>
          </a:p>
        </p:txBody>
      </p:sp>
      <p:sp>
        <p:nvSpPr>
          <p:cNvPr id="11" name="Title 2"/>
          <p:cNvSpPr txBox="1">
            <a:spLocks/>
          </p:cNvSpPr>
          <p:nvPr/>
        </p:nvSpPr>
        <p:spPr>
          <a:xfrm>
            <a:off x="3326929" y="2276872"/>
            <a:ext cx="2461618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1600" b="1" dirty="0" smtClean="0">
                <a:latin typeface="Comic Sans MS" pitchFamily="66" charset="0"/>
              </a:rPr>
              <a:t>Penyelenggaraan Pengawasan</a:t>
            </a:r>
            <a:endParaRPr lang="id-ID" sz="1600" b="1" dirty="0">
              <a:latin typeface="Comic Sans MS" pitchFamily="66" charset="0"/>
            </a:endParaRPr>
          </a:p>
        </p:txBody>
      </p:sp>
      <p:sp>
        <p:nvSpPr>
          <p:cNvPr id="12" name="Title 2"/>
          <p:cNvSpPr txBox="1">
            <a:spLocks/>
          </p:cNvSpPr>
          <p:nvPr/>
        </p:nvSpPr>
        <p:spPr>
          <a:xfrm>
            <a:off x="722832" y="1336370"/>
            <a:ext cx="1544912" cy="4259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1600" b="1" dirty="0" smtClean="0">
                <a:latin typeface="Comic Sans MS" pitchFamily="66" charset="0"/>
              </a:rPr>
              <a:t>Regulasi</a:t>
            </a:r>
            <a:endParaRPr lang="id-ID" sz="1600" b="1" dirty="0">
              <a:latin typeface="Comic Sans MS" pitchFamily="66" charset="0"/>
            </a:endParaRPr>
          </a:p>
        </p:txBody>
      </p:sp>
      <p:sp>
        <p:nvSpPr>
          <p:cNvPr id="6" name="Down Arrow 5"/>
          <p:cNvSpPr/>
          <p:nvPr/>
        </p:nvSpPr>
        <p:spPr>
          <a:xfrm>
            <a:off x="1367861" y="1762295"/>
            <a:ext cx="254854" cy="287741"/>
          </a:xfrm>
          <a:prstGeom prst="downArrow">
            <a:avLst/>
          </a:prstGeom>
          <a:solidFill>
            <a:srgbClr val="86408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3" name="Down Arrow 12"/>
          <p:cNvSpPr/>
          <p:nvPr/>
        </p:nvSpPr>
        <p:spPr>
          <a:xfrm>
            <a:off x="4389153" y="2894288"/>
            <a:ext cx="254854" cy="287741"/>
          </a:xfrm>
          <a:prstGeom prst="downArrow">
            <a:avLst/>
          </a:prstGeom>
          <a:solidFill>
            <a:srgbClr val="86408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4" name="Down Arrow 13"/>
          <p:cNvSpPr/>
          <p:nvPr/>
        </p:nvSpPr>
        <p:spPr>
          <a:xfrm>
            <a:off x="7347577" y="1762295"/>
            <a:ext cx="254854" cy="287741"/>
          </a:xfrm>
          <a:prstGeom prst="downArrow">
            <a:avLst/>
          </a:prstGeom>
          <a:solidFill>
            <a:srgbClr val="86408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7" name="Elbow Connector 6"/>
          <p:cNvCxnSpPr/>
          <p:nvPr/>
        </p:nvCxnSpPr>
        <p:spPr>
          <a:xfrm rot="10800000" flipV="1">
            <a:off x="1495288" y="982612"/>
            <a:ext cx="988480" cy="430164"/>
          </a:xfrm>
          <a:prstGeom prst="bentConnector3">
            <a:avLst>
              <a:gd name="adj1" fmla="val 100107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Elbow Connector 19"/>
          <p:cNvCxnSpPr>
            <a:endCxn id="11" idx="0"/>
          </p:cNvCxnSpPr>
          <p:nvPr/>
        </p:nvCxnSpPr>
        <p:spPr>
          <a:xfrm rot="16200000" flipH="1">
            <a:off x="4219864" y="1938997"/>
            <a:ext cx="669405" cy="634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Elbow Connector 24"/>
          <p:cNvCxnSpPr>
            <a:endCxn id="3" idx="0"/>
          </p:cNvCxnSpPr>
          <p:nvPr/>
        </p:nvCxnSpPr>
        <p:spPr>
          <a:xfrm>
            <a:off x="6660232" y="962830"/>
            <a:ext cx="814772" cy="210111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0" name="Flowchart: Connector 29"/>
          <p:cNvSpPr/>
          <p:nvPr/>
        </p:nvSpPr>
        <p:spPr>
          <a:xfrm>
            <a:off x="2486812" y="867519"/>
            <a:ext cx="288032" cy="217908"/>
          </a:xfrm>
          <a:prstGeom prst="flowChartConnector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1" name="Flowchart: Connector 30"/>
          <p:cNvSpPr/>
          <p:nvPr/>
        </p:nvSpPr>
        <p:spPr>
          <a:xfrm>
            <a:off x="4389153" y="1389558"/>
            <a:ext cx="288032" cy="217908"/>
          </a:xfrm>
          <a:prstGeom prst="flowChartConnector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5" name="Flowchart: Connector 34"/>
          <p:cNvSpPr/>
          <p:nvPr/>
        </p:nvSpPr>
        <p:spPr>
          <a:xfrm>
            <a:off x="6372610" y="853876"/>
            <a:ext cx="288032" cy="217908"/>
          </a:xfrm>
          <a:prstGeom prst="flowChartConnector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16927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860032" y="4077072"/>
            <a:ext cx="4141912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800" dirty="0"/>
          </a:p>
        </p:txBody>
      </p:sp>
      <p:pic>
        <p:nvPicPr>
          <p:cNvPr id="1026" name="Picture 2" descr="C:\Users\Bawaslu Touna\Downloads\Terima-kasi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085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334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Oval 23"/>
          <p:cNvSpPr/>
          <p:nvPr/>
        </p:nvSpPr>
        <p:spPr>
          <a:xfrm>
            <a:off x="2267744" y="418473"/>
            <a:ext cx="4536503" cy="412670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d-ID" dirty="0"/>
          </a:p>
        </p:txBody>
      </p:sp>
      <p:sp>
        <p:nvSpPr>
          <p:cNvPr id="9" name="Rounded Rectangle 8"/>
          <p:cNvSpPr/>
          <p:nvPr/>
        </p:nvSpPr>
        <p:spPr>
          <a:xfrm>
            <a:off x="5940152" y="1124744"/>
            <a:ext cx="1512168" cy="792199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b="1" dirty="0" smtClean="0">
                <a:latin typeface="Kristen ITC" pitchFamily="66" charset="0"/>
              </a:rPr>
              <a:t>Penduduk</a:t>
            </a:r>
          </a:p>
          <a:p>
            <a:pPr algn="ctr"/>
            <a:r>
              <a:rPr lang="id-ID" sz="1400" dirty="0" smtClean="0">
                <a:latin typeface="Kristen ITC" pitchFamily="66" charset="0"/>
              </a:rPr>
              <a:t>150.820 </a:t>
            </a:r>
            <a:r>
              <a:rPr lang="id-ID" sz="1400" dirty="0">
                <a:latin typeface="Kristen ITC" pitchFamily="66" charset="0"/>
              </a:rPr>
              <a:t>Jiwa</a:t>
            </a:r>
            <a:endParaRPr lang="id-ID" sz="1400" b="1" dirty="0" smtClean="0">
              <a:latin typeface="Kristen ITC" pitchFamily="66" charset="0"/>
            </a:endParaRPr>
          </a:p>
          <a:p>
            <a:pPr algn="ctr"/>
            <a:r>
              <a:rPr lang="id-ID" dirty="0" smtClean="0">
                <a:latin typeface="Kristen ITC" pitchFamily="66" charset="0"/>
              </a:rPr>
              <a:t> </a:t>
            </a:r>
            <a:endParaRPr lang="id-ID" dirty="0">
              <a:latin typeface="Kristen ITC" pitchFamily="66" charset="0"/>
            </a:endParaRPr>
          </a:p>
        </p:txBody>
      </p:sp>
      <p:pic>
        <p:nvPicPr>
          <p:cNvPr id="4" name="Picture 10" descr="D:\BAWASLU TOLITOLI\icon-Bawaslu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84368" y="5445224"/>
            <a:ext cx="1053480" cy="1260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ounded Rectangle 7"/>
          <p:cNvSpPr/>
          <p:nvPr/>
        </p:nvSpPr>
        <p:spPr>
          <a:xfrm>
            <a:off x="3716845" y="116632"/>
            <a:ext cx="1420924" cy="891603"/>
          </a:xfrm>
          <a:prstGeom prst="round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Kristen ITC" pitchFamily="66" charset="0"/>
              </a:rPr>
              <a:t> Wilayah</a:t>
            </a:r>
          </a:p>
          <a:p>
            <a:pPr algn="ctr"/>
            <a:r>
              <a:rPr lang="id-ID" sz="1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Kristen ITC" pitchFamily="66" charset="0"/>
              </a:rPr>
              <a:t>5.721,51 </a:t>
            </a:r>
            <a:r>
              <a:rPr lang="id-ID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Kristen ITC" pitchFamily="66" charset="0"/>
              </a:rPr>
              <a:t>km</a:t>
            </a:r>
          </a:p>
          <a:p>
            <a:pPr algn="ctr"/>
            <a:endParaRPr lang="id-ID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Kristen ITC" pitchFamily="66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012160" y="3006848"/>
            <a:ext cx="1368152" cy="792088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d-ID" dirty="0" smtClean="0"/>
          </a:p>
          <a:p>
            <a:pPr algn="ctr"/>
            <a:r>
              <a:rPr lang="id-ID" sz="1200" dirty="0" smtClean="0">
                <a:latin typeface="Kristen ITC" pitchFamily="66" charset="0"/>
              </a:rPr>
              <a:t>Kecamatan</a:t>
            </a:r>
          </a:p>
          <a:p>
            <a:pPr algn="ctr"/>
            <a:r>
              <a:rPr lang="id-ID" sz="1200" dirty="0" smtClean="0">
                <a:latin typeface="Kristen ITC" pitchFamily="66" charset="0"/>
              </a:rPr>
              <a:t>12 </a:t>
            </a:r>
            <a:r>
              <a:rPr lang="id-ID" sz="1200" dirty="0">
                <a:latin typeface="Kristen ITC" pitchFamily="66" charset="0"/>
              </a:rPr>
              <a:t>Kecamatan</a:t>
            </a:r>
          </a:p>
          <a:p>
            <a:pPr algn="ctr"/>
            <a:endParaRPr lang="id-ID" dirty="0"/>
          </a:p>
        </p:txBody>
      </p:sp>
      <p:sp>
        <p:nvSpPr>
          <p:cNvPr id="11" name="Rounded Rectangle 10"/>
          <p:cNvSpPr/>
          <p:nvPr/>
        </p:nvSpPr>
        <p:spPr>
          <a:xfrm>
            <a:off x="3786502" y="4149080"/>
            <a:ext cx="1410022" cy="792199"/>
          </a:xfrm>
          <a:prstGeom prst="round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id-ID" sz="1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Gill Sans Ultra Bold" pitchFamily="34" charset="0"/>
              </a:rPr>
              <a:t>Desa</a:t>
            </a:r>
          </a:p>
          <a:p>
            <a:pPr algn="ctr"/>
            <a:r>
              <a:rPr lang="id-ID" sz="1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Gill Sans Ultra Bold" pitchFamily="34" charset="0"/>
              </a:rPr>
              <a:t>146 </a:t>
            </a:r>
            <a:r>
              <a:rPr lang="id-ID" sz="1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Gill Sans Ultra Bold" pitchFamily="34" charset="0"/>
              </a:rPr>
              <a:t>Desa</a:t>
            </a:r>
          </a:p>
          <a:p>
            <a:pPr algn="ctr"/>
            <a:r>
              <a:rPr lang="id-ID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</a:t>
            </a:r>
            <a:endParaRPr lang="id-ID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1619672" y="3119128"/>
            <a:ext cx="1296144" cy="792088"/>
          </a:xfrm>
          <a:prstGeom prst="round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Goudy Old Style" pitchFamily="18" charset="0"/>
              </a:rPr>
              <a:t>TPS</a:t>
            </a:r>
          </a:p>
          <a:p>
            <a:pPr algn="ctr"/>
            <a:r>
              <a:rPr lang="id-ID" sz="1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Goudy Old Style" pitchFamily="18" charset="0"/>
              </a:rPr>
              <a:t>524 </a:t>
            </a:r>
            <a:r>
              <a:rPr lang="id-ID" sz="1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Goudy Old Style" pitchFamily="18" charset="0"/>
              </a:rPr>
              <a:t>TPS</a:t>
            </a:r>
            <a:r>
              <a:rPr lang="id-ID" sz="1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Goudy Old Style" pitchFamily="18" charset="0"/>
              </a:rPr>
              <a:t> </a:t>
            </a:r>
            <a:endParaRPr lang="id-ID" sz="1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Goudy Old Style" pitchFamily="18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1043608" y="1124744"/>
            <a:ext cx="1853580" cy="1224136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1400" b="1" dirty="0" smtClean="0">
                <a:latin typeface="Kristen ITC" pitchFamily="66" charset="0"/>
              </a:rPr>
              <a:t>Wajib Pilih</a:t>
            </a:r>
          </a:p>
          <a:p>
            <a:pPr algn="ctr"/>
            <a:r>
              <a:rPr lang="id-ID" sz="1400" dirty="0" smtClean="0">
                <a:latin typeface="Kristen ITC" pitchFamily="66" charset="0"/>
              </a:rPr>
              <a:t>114.658</a:t>
            </a:r>
          </a:p>
          <a:p>
            <a:pPr algn="ctr">
              <a:lnSpc>
                <a:spcPct val="150000"/>
              </a:lnSpc>
            </a:pPr>
            <a:r>
              <a:rPr lang="id-ID" sz="1100" dirty="0" smtClean="0">
                <a:latin typeface="Kristen ITC" pitchFamily="66" charset="0"/>
              </a:rPr>
              <a:t>-   Laki-Laki </a:t>
            </a:r>
            <a:r>
              <a:rPr lang="id-ID" sz="1100" dirty="0">
                <a:latin typeface="Kristen ITC" pitchFamily="66" charset="0"/>
              </a:rPr>
              <a:t>58.858 </a:t>
            </a:r>
            <a:r>
              <a:rPr lang="id-ID" sz="1100" dirty="0" smtClean="0">
                <a:latin typeface="Kristen ITC" pitchFamily="66" charset="0"/>
              </a:rPr>
              <a:t>dan</a:t>
            </a:r>
          </a:p>
          <a:p>
            <a:pPr algn="ctr">
              <a:lnSpc>
                <a:spcPct val="150000"/>
              </a:lnSpc>
            </a:pPr>
            <a:r>
              <a:rPr lang="id-ID" sz="1100" dirty="0" smtClean="0">
                <a:latin typeface="Kristen ITC" pitchFamily="66" charset="0"/>
              </a:rPr>
              <a:t>- Perempuan 55.800</a:t>
            </a:r>
            <a:endParaRPr lang="id-ID" sz="1100" b="1" dirty="0">
              <a:latin typeface="Kristen ITC" pitchFamily="66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xmlns="" id="{187D0454-0B15-48CF-9E3A-4DD6968BDD82}"/>
              </a:ext>
            </a:extLst>
          </p:cNvPr>
          <p:cNvSpPr/>
          <p:nvPr/>
        </p:nvSpPr>
        <p:spPr>
          <a:xfrm>
            <a:off x="3521262" y="1700808"/>
            <a:ext cx="1940502" cy="1702084"/>
          </a:xfrm>
          <a:prstGeom prst="ellipse">
            <a:avLst/>
          </a:prstGeom>
          <a:ln/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GAMBARAN UMUM</a:t>
            </a:r>
            <a:endParaRPr lang="en-IN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4491513" y="1008235"/>
            <a:ext cx="0" cy="40454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 flipV="1">
            <a:off x="2969196" y="1657791"/>
            <a:ext cx="428636" cy="22365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>
            <a:off x="2915816" y="3006848"/>
            <a:ext cx="378668" cy="18406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5652120" y="3080636"/>
            <a:ext cx="360040" cy="1323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5384629" y="1447604"/>
            <a:ext cx="555523" cy="28920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H="1">
            <a:off x="4529089" y="3659188"/>
            <a:ext cx="13812" cy="5040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38" name="Oval 37">
            <a:extLst>
              <a:ext uri="{FF2B5EF4-FFF2-40B4-BE49-F238E27FC236}">
                <a16:creationId xmlns:a16="http://schemas.microsoft.com/office/drawing/2014/main" xmlns="" id="{06C5C90F-BA56-4873-9548-22706BDAF8E2}"/>
              </a:ext>
            </a:extLst>
          </p:cNvPr>
          <p:cNvSpPr/>
          <p:nvPr/>
        </p:nvSpPr>
        <p:spPr>
          <a:xfrm>
            <a:off x="5364088" y="2924944"/>
            <a:ext cx="246860" cy="210186"/>
          </a:xfrm>
          <a:prstGeom prst="ellipse">
            <a:avLst/>
          </a:prstGeom>
          <a:solidFill>
            <a:srgbClr val="F9951F"/>
          </a:solidFill>
          <a:ln>
            <a:noFill/>
          </a:ln>
          <a:effectLst>
            <a:outerShdw blurRad="254000" dist="38100" dir="2700000" sx="102000" sy="102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xmlns="" id="{06C5C90F-BA56-4873-9548-22706BDAF8E2}"/>
              </a:ext>
            </a:extLst>
          </p:cNvPr>
          <p:cNvSpPr/>
          <p:nvPr/>
        </p:nvSpPr>
        <p:spPr>
          <a:xfrm>
            <a:off x="4412565" y="3434838"/>
            <a:ext cx="246860" cy="210186"/>
          </a:xfrm>
          <a:prstGeom prst="ellipse">
            <a:avLst/>
          </a:prstGeom>
          <a:solidFill>
            <a:srgbClr val="00B050"/>
          </a:solidFill>
          <a:ln>
            <a:noFill/>
          </a:ln>
          <a:effectLst>
            <a:outerShdw blurRad="254000" dist="38100" dir="2700000" sx="102000" sy="102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xmlns="" id="{06C5C90F-BA56-4873-9548-22706BDAF8E2}"/>
              </a:ext>
            </a:extLst>
          </p:cNvPr>
          <p:cNvSpPr/>
          <p:nvPr/>
        </p:nvSpPr>
        <p:spPr>
          <a:xfrm>
            <a:off x="3296442" y="2844157"/>
            <a:ext cx="246860" cy="210186"/>
          </a:xfrm>
          <a:prstGeom prst="ellipse">
            <a:avLst/>
          </a:prstGeom>
          <a:solidFill>
            <a:srgbClr val="333399"/>
          </a:solidFill>
          <a:ln>
            <a:noFill/>
          </a:ln>
          <a:effectLst>
            <a:outerShdw blurRad="254000" dist="38100" dir="2700000" sx="102000" sy="102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xmlns="" id="{06C5C90F-BA56-4873-9548-22706BDAF8E2}"/>
              </a:ext>
            </a:extLst>
          </p:cNvPr>
          <p:cNvSpPr/>
          <p:nvPr/>
        </p:nvSpPr>
        <p:spPr>
          <a:xfrm>
            <a:off x="3397832" y="1850662"/>
            <a:ext cx="246860" cy="210186"/>
          </a:xfrm>
          <a:prstGeom prst="ellipse">
            <a:avLst/>
          </a:prstGeom>
          <a:solidFill>
            <a:srgbClr val="EEF40C"/>
          </a:solidFill>
          <a:ln>
            <a:noFill/>
          </a:ln>
          <a:effectLst>
            <a:outerShdw blurRad="254000" dist="38100" dir="2700000" sx="102000" sy="102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xmlns="" id="{06C5C90F-BA56-4873-9548-22706BDAF8E2}"/>
              </a:ext>
            </a:extLst>
          </p:cNvPr>
          <p:cNvSpPr/>
          <p:nvPr/>
        </p:nvSpPr>
        <p:spPr>
          <a:xfrm>
            <a:off x="4368083" y="1447604"/>
            <a:ext cx="246860" cy="210186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254000" dist="38100" dir="2700000" sx="102000" sy="102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xmlns="" id="{06C5C90F-BA56-4873-9548-22706BDAF8E2}"/>
              </a:ext>
            </a:extLst>
          </p:cNvPr>
          <p:cNvSpPr/>
          <p:nvPr/>
        </p:nvSpPr>
        <p:spPr>
          <a:xfrm>
            <a:off x="5137769" y="1697439"/>
            <a:ext cx="246860" cy="210186"/>
          </a:xfrm>
          <a:prstGeom prst="ellipse">
            <a:avLst/>
          </a:prstGeom>
          <a:solidFill>
            <a:srgbClr val="FFC000"/>
          </a:solidFill>
          <a:ln>
            <a:noFill/>
          </a:ln>
          <a:effectLst>
            <a:outerShdw blurRad="254000" dist="38100" dir="2700000" sx="102000" sy="102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39489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131840" y="3013698"/>
            <a:ext cx="2357739" cy="2284007"/>
            <a:chOff x="4776272" y="2881313"/>
            <a:chExt cx="3271234" cy="3540617"/>
          </a:xfrm>
        </p:grpSpPr>
        <p:sp>
          <p:nvSpPr>
            <p:cNvPr id="6" name="Oval 5">
              <a:extLst>
                <a:ext uri="{FF2B5EF4-FFF2-40B4-BE49-F238E27FC236}">
                  <a16:creationId xmlns="" xmlns:a16="http://schemas.microsoft.com/office/drawing/2014/main" id="{D7E81BA6-ED0B-49B6-80EE-05D770A91A21}"/>
                </a:ext>
              </a:extLst>
            </p:cNvPr>
            <p:cNvSpPr/>
            <p:nvPr/>
          </p:nvSpPr>
          <p:spPr>
            <a:xfrm>
              <a:off x="4776272" y="2881313"/>
              <a:ext cx="3271234" cy="3271234"/>
            </a:xfrm>
            <a:prstGeom prst="ellipse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  <a:alpha val="54000"/>
                  </a:schemeClr>
                </a:gs>
                <a:gs pos="57000">
                  <a:schemeClr val="bg1">
                    <a:lumMod val="85000"/>
                    <a:alpha val="55000"/>
                  </a:schemeClr>
                </a:gs>
                <a:gs pos="100000">
                  <a:schemeClr val="bg1">
                    <a:lumMod val="65000"/>
                    <a:alpha val="48000"/>
                  </a:schemeClr>
                </a:gs>
              </a:gsLst>
              <a:lin ang="2700000" scaled="1"/>
            </a:gradFill>
            <a:ln w="38100">
              <a:gradFill>
                <a:gsLst>
                  <a:gs pos="79101">
                    <a:schemeClr val="tx1"/>
                  </a:gs>
                  <a:gs pos="62747">
                    <a:schemeClr val="bg1"/>
                  </a:gs>
                  <a:gs pos="40869">
                    <a:schemeClr val="tx1"/>
                  </a:gs>
                  <a:gs pos="17300">
                    <a:schemeClr val="bg1"/>
                  </a:gs>
                  <a:gs pos="0">
                    <a:schemeClr val="tx1"/>
                  </a:gs>
                  <a:gs pos="100000">
                    <a:schemeClr val="bg1"/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chemeClr val="bg1"/>
                </a:solidFill>
                <a:latin typeface="Bodoni MT Black" panose="02070A03080606020203" pitchFamily="18" charset="0"/>
              </a:endParaRPr>
            </a:p>
          </p:txBody>
        </p:sp>
        <p:sp>
          <p:nvSpPr>
            <p:cNvPr id="7" name="Oval 6">
              <a:extLst>
                <a:ext uri="{FF2B5EF4-FFF2-40B4-BE49-F238E27FC236}">
                  <a16:creationId xmlns="" xmlns:a16="http://schemas.microsoft.com/office/drawing/2014/main" id="{535EB8DE-5642-41A2-8DC2-8B5C750E4F43}"/>
                </a:ext>
              </a:extLst>
            </p:cNvPr>
            <p:cNvSpPr/>
            <p:nvPr/>
          </p:nvSpPr>
          <p:spPr>
            <a:xfrm>
              <a:off x="5249570" y="3354611"/>
              <a:ext cx="2324637" cy="2324637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bg1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chemeClr val="bg1"/>
                </a:solidFill>
                <a:latin typeface="Bodoni MT Black" panose="02070A03080606020203" pitchFamily="18" charset="0"/>
              </a:endParaRPr>
            </a:p>
          </p:txBody>
        </p:sp>
        <p:sp>
          <p:nvSpPr>
            <p:cNvPr id="8" name="Oval 7">
              <a:extLst>
                <a:ext uri="{FF2B5EF4-FFF2-40B4-BE49-F238E27FC236}">
                  <a16:creationId xmlns="" xmlns:a16="http://schemas.microsoft.com/office/drawing/2014/main" id="{AED5B789-ACAF-49AD-A0F4-73B13EAA90B5}"/>
                </a:ext>
              </a:extLst>
            </p:cNvPr>
            <p:cNvSpPr/>
            <p:nvPr/>
          </p:nvSpPr>
          <p:spPr>
            <a:xfrm rot="12993344">
              <a:off x="5471604" y="3585075"/>
              <a:ext cx="426198" cy="63768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01600">
                <a:schemeClr val="bg1">
                  <a:alpha val="7000"/>
                </a:schemeClr>
              </a:glow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chemeClr val="bg1"/>
                </a:solidFill>
                <a:latin typeface="Bodoni MT Black" panose="02070A03080606020203" pitchFamily="18" charset="0"/>
              </a:endParaRPr>
            </a:p>
          </p:txBody>
        </p:sp>
        <p:sp>
          <p:nvSpPr>
            <p:cNvPr id="9" name="Oval 8">
              <a:extLst>
                <a:ext uri="{FF2B5EF4-FFF2-40B4-BE49-F238E27FC236}">
                  <a16:creationId xmlns="" xmlns:a16="http://schemas.microsoft.com/office/drawing/2014/main" id="{52AFB074-E9D5-4755-8451-7855989222E2}"/>
                </a:ext>
              </a:extLst>
            </p:cNvPr>
            <p:cNvSpPr/>
            <p:nvPr/>
          </p:nvSpPr>
          <p:spPr>
            <a:xfrm>
              <a:off x="5106114" y="6152547"/>
              <a:ext cx="2819400" cy="269383"/>
            </a:xfrm>
            <a:prstGeom prst="ellipse">
              <a:avLst/>
            </a:prstGeom>
            <a:gradFill flip="none" rotWithShape="1">
              <a:gsLst>
                <a:gs pos="3000">
                  <a:schemeClr val="tx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chemeClr val="bg1"/>
                </a:solidFill>
                <a:latin typeface="Bodoni MT Black" panose="02070A03080606020203" pitchFamily="18" charset="0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="" xmlns:a16="http://schemas.microsoft.com/office/drawing/2014/main" id="{740A976C-608E-4F03-9A0C-23BA80B2B352}"/>
                </a:ext>
              </a:extLst>
            </p:cNvPr>
            <p:cNvSpPr txBox="1"/>
            <p:nvPr/>
          </p:nvSpPr>
          <p:spPr>
            <a:xfrm>
              <a:off x="5336303" y="4100782"/>
              <a:ext cx="2176530" cy="7728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1600" b="1" spc="600"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Gill Sans MT" panose="020B0502020104020203" pitchFamily="34" charset="0"/>
                </a:defRPr>
              </a:lvl1pPr>
            </a:lstStyle>
            <a:p>
              <a:r>
                <a:rPr lang="en-US" b="0" dirty="0" err="1" smtClean="0">
                  <a:effectLst/>
                  <a:latin typeface="Arial Black" panose="020B0A04020102020204" pitchFamily="34" charset="0"/>
                </a:rPr>
                <a:t>Partai</a:t>
              </a:r>
              <a:r>
                <a:rPr lang="en-US" b="0" dirty="0" smtClean="0">
                  <a:effectLst/>
                  <a:latin typeface="Arial Black" panose="020B0A04020102020204" pitchFamily="34" charset="0"/>
                </a:rPr>
                <a:t> </a:t>
              </a:r>
              <a:r>
                <a:rPr lang="en-US" b="0" dirty="0" err="1" smtClean="0">
                  <a:effectLst/>
                  <a:latin typeface="Arial Black" panose="020B0A04020102020204" pitchFamily="34" charset="0"/>
                </a:rPr>
                <a:t>Politik</a:t>
              </a:r>
              <a:endParaRPr lang="en-US" b="0" dirty="0">
                <a:solidFill>
                  <a:schemeClr val="bg1"/>
                </a:solidFill>
                <a:effectLst/>
                <a:latin typeface="Arial Black" panose="020B0A040201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7412" y="1700808"/>
            <a:ext cx="566172" cy="695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2712" y="2053713"/>
            <a:ext cx="456397" cy="5800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6212" y="2762046"/>
            <a:ext cx="460937" cy="5140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1374" y="3563650"/>
            <a:ext cx="468921" cy="5411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7810" y="4440708"/>
            <a:ext cx="465362" cy="5712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3812" y="5310105"/>
            <a:ext cx="492052" cy="4920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" name="Picture 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6795" y="5653626"/>
            <a:ext cx="402964" cy="5216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" name="Picture 1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2410" y="5610757"/>
            <a:ext cx="500062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11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2883" y="5394858"/>
            <a:ext cx="481013" cy="48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" name="Picture 12"/>
          <p:cNvPicPr>
            <a:picLocks noChangeAspect="1" noChangeArrowheads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917096" y="4592573"/>
            <a:ext cx="451163" cy="580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649" t="58515" r="53458" b="14967"/>
          <a:stretch/>
        </p:blipFill>
        <p:spPr>
          <a:xfrm>
            <a:off x="1917096" y="3723428"/>
            <a:ext cx="441128" cy="575469"/>
          </a:xfrm>
          <a:prstGeom prst="rect">
            <a:avLst/>
          </a:prstGeom>
        </p:spPr>
      </p:pic>
      <p:pic>
        <p:nvPicPr>
          <p:cNvPr id="22" name="Picture 13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7096" y="3013698"/>
            <a:ext cx="585787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3" name="Picture 14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2883" y="2374429"/>
            <a:ext cx="622300" cy="414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 descr="C:\Users\Bawaslu Touna\Downloads\IMG-20180307-WA0008.jp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7912" y="1909387"/>
            <a:ext cx="455092" cy="5015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168B8D34-346C-4C28-A285-4FC7B6D4950C}"/>
              </a:ext>
            </a:extLst>
          </p:cNvPr>
          <p:cNvSpPr txBox="1"/>
          <p:nvPr/>
        </p:nvSpPr>
        <p:spPr>
          <a:xfrm>
            <a:off x="4495012" y="2590420"/>
            <a:ext cx="2054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ill Sans MT" panose="020B0502020104020203" pitchFamily="34" charset="0"/>
              </a:defRPr>
            </a:lvl1pPr>
          </a:lstStyle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3E20B2DB-D506-45EF-8741-0C346C3D23F4}"/>
              </a:ext>
            </a:extLst>
          </p:cNvPr>
          <p:cNvSpPr txBox="1"/>
          <p:nvPr/>
        </p:nvSpPr>
        <p:spPr>
          <a:xfrm>
            <a:off x="4983585" y="2790475"/>
            <a:ext cx="2261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ill Sans MT" panose="020B0502020104020203" pitchFamily="34" charset="0"/>
              </a:defRPr>
            </a:lvl1pPr>
          </a:lstStyle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="" xmlns:a16="http://schemas.microsoft.com/office/drawing/2014/main" id="{ED890B54-9ED9-49E2-96B2-D1163BD3C93A}"/>
              </a:ext>
            </a:extLst>
          </p:cNvPr>
          <p:cNvSpPr txBox="1"/>
          <p:nvPr/>
        </p:nvSpPr>
        <p:spPr>
          <a:xfrm>
            <a:off x="5302579" y="3143278"/>
            <a:ext cx="3739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ill Sans MT" panose="020B0502020104020203" pitchFamily="34" charset="0"/>
              </a:defRPr>
            </a:lvl1pPr>
          </a:lstStyle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37EE0F58-05FF-44CB-9591-74C722955CE1}"/>
              </a:ext>
            </a:extLst>
          </p:cNvPr>
          <p:cNvSpPr txBox="1"/>
          <p:nvPr/>
        </p:nvSpPr>
        <p:spPr>
          <a:xfrm>
            <a:off x="5469388" y="3673366"/>
            <a:ext cx="3739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ill Sans MT" panose="020B0502020104020203" pitchFamily="34" charset="0"/>
              </a:defRPr>
            </a:lvl1pPr>
          </a:lstStyle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10AF08A9-80B8-4101-88E4-EEF2F0632AB0}"/>
              </a:ext>
            </a:extLst>
          </p:cNvPr>
          <p:cNvSpPr txBox="1"/>
          <p:nvPr/>
        </p:nvSpPr>
        <p:spPr>
          <a:xfrm>
            <a:off x="6699828" y="4480764"/>
            <a:ext cx="1728192" cy="27699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defPPr>
              <a:defRPr lang="en-US"/>
            </a:defPPr>
            <a:lvl1pPr algn="ctr">
              <a:defRPr sz="1600" b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ill Sans MT" panose="020B0502020104020203" pitchFamily="34" charset="0"/>
              </a:defRPr>
            </a:lvl1pPr>
          </a:lstStyle>
          <a:p>
            <a:r>
              <a:rPr lang="en-US" sz="12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Prime" pitchFamily="50" charset="0"/>
                <a:cs typeface="Arial" panose="020B0604020202020204" pitchFamily="34" charset="0"/>
              </a:rPr>
              <a:t>PARTAI NASDEM</a:t>
            </a:r>
            <a:endParaRPr lang="en-US" sz="1200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tillium Web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="" xmlns:a16="http://schemas.microsoft.com/office/drawing/2014/main" id="{10AF08A9-80B8-4101-88E4-EEF2F0632AB0}"/>
              </a:ext>
            </a:extLst>
          </p:cNvPr>
          <p:cNvSpPr txBox="1"/>
          <p:nvPr/>
        </p:nvSpPr>
        <p:spPr>
          <a:xfrm>
            <a:off x="5732057" y="2169995"/>
            <a:ext cx="1823712" cy="27699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defPPr>
              <a:defRPr lang="en-US"/>
            </a:defPPr>
            <a:lvl1pPr algn="ctr">
              <a:defRPr sz="1600" b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ill Sans MT" panose="020B0502020104020203" pitchFamily="34" charset="0"/>
              </a:defRPr>
            </a:lvl1pPr>
          </a:lstStyle>
          <a:p>
            <a:r>
              <a:rPr lang="en-US" sz="12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Prime" pitchFamily="50" charset="0"/>
                <a:cs typeface="Arial" panose="020B0604020202020204" pitchFamily="34" charset="0"/>
              </a:rPr>
              <a:t>PARTAI GERINDRA</a:t>
            </a:r>
            <a:endParaRPr lang="en-US" sz="120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tillium Web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="" xmlns:a16="http://schemas.microsoft.com/office/drawing/2014/main" id="{10AF08A9-80B8-4101-88E4-EEF2F0632AB0}"/>
              </a:ext>
            </a:extLst>
          </p:cNvPr>
          <p:cNvSpPr txBox="1"/>
          <p:nvPr/>
        </p:nvSpPr>
        <p:spPr>
          <a:xfrm>
            <a:off x="6559921" y="2838127"/>
            <a:ext cx="18601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ill Sans MT" panose="020B0502020104020203" pitchFamily="34" charset="0"/>
              </a:defRPr>
            </a:lvl1pPr>
          </a:lstStyle>
          <a:p>
            <a:r>
              <a:rPr lang="en-US" sz="14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Prime" pitchFamily="50" charset="0"/>
                <a:cs typeface="Arial" panose="020B0604020202020204" pitchFamily="34" charset="0"/>
              </a:rPr>
              <a:t>PDI PERJUANGAN</a:t>
            </a:r>
            <a:endParaRPr lang="en-US" sz="140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tillium Web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10AF08A9-80B8-4101-88E4-EEF2F0632AB0}"/>
              </a:ext>
            </a:extLst>
          </p:cNvPr>
          <p:cNvSpPr txBox="1"/>
          <p:nvPr/>
        </p:nvSpPr>
        <p:spPr>
          <a:xfrm>
            <a:off x="6526099" y="3581297"/>
            <a:ext cx="18722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ill Sans MT" panose="020B0502020104020203" pitchFamily="34" charset="0"/>
              </a:defRPr>
            </a:lvl1pPr>
          </a:lstStyle>
          <a:p>
            <a:r>
              <a:rPr lang="en-US" sz="14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Prime" pitchFamily="50" charset="0"/>
                <a:cs typeface="Arial" panose="020B0604020202020204" pitchFamily="34" charset="0"/>
              </a:rPr>
              <a:t>PARTAI GOLKAR</a:t>
            </a:r>
            <a:endParaRPr lang="en-US" sz="140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tillium Web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="" xmlns:a16="http://schemas.microsoft.com/office/drawing/2014/main" id="{10AF08A9-80B8-4101-88E4-EEF2F0632AB0}"/>
              </a:ext>
            </a:extLst>
          </p:cNvPr>
          <p:cNvSpPr txBox="1"/>
          <p:nvPr/>
        </p:nvSpPr>
        <p:spPr>
          <a:xfrm>
            <a:off x="6276680" y="5417527"/>
            <a:ext cx="18995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ill Sans MT" panose="020B0502020104020203" pitchFamily="34" charset="0"/>
              </a:defRPr>
            </a:lvl1pPr>
          </a:lstStyle>
          <a:p>
            <a:r>
              <a:rPr lang="en-US" sz="14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rime" pitchFamily="50" charset="0"/>
                <a:cs typeface="Arial" panose="020B0604020202020204" pitchFamily="34" charset="0"/>
              </a:rPr>
              <a:t>PARTAI BERKARYA</a:t>
            </a:r>
            <a:endParaRPr lang="en-US" sz="1400" b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tillium Web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10AF08A9-80B8-4101-88E4-EEF2F0632AB0}"/>
              </a:ext>
            </a:extLst>
          </p:cNvPr>
          <p:cNvSpPr txBox="1"/>
          <p:nvPr/>
        </p:nvSpPr>
        <p:spPr>
          <a:xfrm>
            <a:off x="5104214" y="6207917"/>
            <a:ext cx="8423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ill Sans MT" panose="020B0502020104020203" pitchFamily="34" charset="0"/>
              </a:defRPr>
            </a:lvl1pPr>
          </a:lstStyle>
          <a:p>
            <a:r>
              <a:rPr lang="id-ID" sz="1400" spc="600" dirty="0" smtClean="0">
                <a:solidFill>
                  <a:schemeClr val="bg1"/>
                </a:solidFill>
                <a:latin typeface="Prime" pitchFamily="50" charset="0"/>
                <a:cs typeface="Arial" panose="020B0604020202020204" pitchFamily="34" charset="0"/>
              </a:rPr>
              <a:t>P</a:t>
            </a:r>
            <a:r>
              <a:rPr lang="en-US" sz="1400" spc="600" dirty="0" smtClean="0">
                <a:solidFill>
                  <a:schemeClr val="bg1"/>
                </a:solidFill>
                <a:latin typeface="Prime" pitchFamily="50" charset="0"/>
                <a:cs typeface="Arial" panose="020B0604020202020204" pitchFamily="34" charset="0"/>
              </a:rPr>
              <a:t>KS</a:t>
            </a:r>
            <a:endParaRPr lang="en-US" sz="1400" dirty="0">
              <a:solidFill>
                <a:schemeClr val="bg1"/>
              </a:solidFill>
              <a:latin typeface="Titillium Web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="" xmlns:a16="http://schemas.microsoft.com/office/drawing/2014/main" id="{10AF08A9-80B8-4101-88E4-EEF2F0632AB0}"/>
              </a:ext>
            </a:extLst>
          </p:cNvPr>
          <p:cNvSpPr txBox="1"/>
          <p:nvPr/>
        </p:nvSpPr>
        <p:spPr>
          <a:xfrm>
            <a:off x="2600930" y="6204898"/>
            <a:ext cx="17846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ill Sans MT" panose="020B0502020104020203" pitchFamily="34" charset="0"/>
              </a:defRPr>
            </a:lvl1pPr>
          </a:lstStyle>
          <a:p>
            <a:r>
              <a:rPr lang="en-US" sz="1400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Prime" pitchFamily="50" charset="0"/>
                <a:cs typeface="Arial" panose="020B0604020202020204" pitchFamily="34" charset="0"/>
              </a:rPr>
              <a:t>PARTAI PERINDO</a:t>
            </a:r>
            <a:endParaRPr lang="en-US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Titillium Web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="" xmlns:a16="http://schemas.microsoft.com/office/drawing/2014/main" id="{10AF08A9-80B8-4101-88E4-EEF2F0632AB0}"/>
              </a:ext>
            </a:extLst>
          </p:cNvPr>
          <p:cNvSpPr txBox="1"/>
          <p:nvPr/>
        </p:nvSpPr>
        <p:spPr>
          <a:xfrm>
            <a:off x="1472203" y="5536496"/>
            <a:ext cx="896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ill Sans MT" panose="020B0502020104020203" pitchFamily="34" charset="0"/>
              </a:defRPr>
            </a:lvl1pPr>
          </a:lstStyle>
          <a:p>
            <a:r>
              <a:rPr lang="en-US" sz="14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rime" pitchFamily="50" charset="0"/>
                <a:cs typeface="Arial" panose="020B0604020202020204" pitchFamily="34" charset="0"/>
              </a:rPr>
              <a:t>P</a:t>
            </a:r>
            <a:r>
              <a:rPr lang="id-ID" sz="14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rime" pitchFamily="50" charset="0"/>
                <a:cs typeface="Arial" panose="020B0604020202020204" pitchFamily="34" charset="0"/>
              </a:rPr>
              <a:t> </a:t>
            </a:r>
            <a:r>
              <a:rPr lang="en-US" sz="14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rime" pitchFamily="50" charset="0"/>
                <a:cs typeface="Arial" panose="020B0604020202020204" pitchFamily="34" charset="0"/>
              </a:rPr>
              <a:t>P</a:t>
            </a:r>
            <a:r>
              <a:rPr lang="id-ID" sz="14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rime" pitchFamily="50" charset="0"/>
                <a:cs typeface="Arial" panose="020B0604020202020204" pitchFamily="34" charset="0"/>
              </a:rPr>
              <a:t> </a:t>
            </a:r>
            <a:r>
              <a:rPr lang="en-US" sz="14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rime" pitchFamily="50" charset="0"/>
                <a:cs typeface="Arial" panose="020B0604020202020204" pitchFamily="34" charset="0"/>
              </a:rPr>
              <a:t>P</a:t>
            </a:r>
            <a:endParaRPr lang="en-US" sz="1400" b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tillium Web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="" xmlns:a16="http://schemas.microsoft.com/office/drawing/2014/main" id="{10AF08A9-80B8-4101-88E4-EEF2F0632AB0}"/>
              </a:ext>
            </a:extLst>
          </p:cNvPr>
          <p:cNvSpPr txBox="1"/>
          <p:nvPr/>
        </p:nvSpPr>
        <p:spPr>
          <a:xfrm>
            <a:off x="939278" y="4728976"/>
            <a:ext cx="929156" cy="30777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defPPr>
              <a:defRPr lang="en-US"/>
            </a:defPPr>
            <a:lvl1pPr algn="ctr">
              <a:defRPr sz="1600" b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ill Sans MT" panose="020B0502020104020203" pitchFamily="34" charset="0"/>
              </a:defRPr>
            </a:lvl1pPr>
          </a:lstStyle>
          <a:p>
            <a:r>
              <a:rPr lang="en-US" sz="14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Prime" pitchFamily="50" charset="0"/>
                <a:cs typeface="Arial" panose="020B0604020202020204" pitchFamily="34" charset="0"/>
              </a:rPr>
              <a:t>PSI</a:t>
            </a:r>
            <a:endParaRPr lang="en-US" sz="1400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tillium Web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="" xmlns:a16="http://schemas.microsoft.com/office/drawing/2014/main" id="{10AF08A9-80B8-4101-88E4-EEF2F0632AB0}"/>
              </a:ext>
            </a:extLst>
          </p:cNvPr>
          <p:cNvSpPr txBox="1"/>
          <p:nvPr/>
        </p:nvSpPr>
        <p:spPr>
          <a:xfrm>
            <a:off x="716306" y="3904988"/>
            <a:ext cx="11521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ill Sans MT" panose="020B0502020104020203" pitchFamily="34" charset="0"/>
              </a:defRPr>
            </a:lvl1pPr>
          </a:lstStyle>
          <a:p>
            <a:r>
              <a:rPr lang="en-US" sz="140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  <a:latin typeface="Prime" pitchFamily="50" charset="0"/>
                <a:cs typeface="Arial" panose="020B0604020202020204" pitchFamily="34" charset="0"/>
              </a:rPr>
              <a:t>PAN</a:t>
            </a:r>
            <a:endParaRPr lang="en-US" sz="140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  <a:latin typeface="Titillium Web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="" xmlns:a16="http://schemas.microsoft.com/office/drawing/2014/main" id="{10AF08A9-80B8-4101-88E4-EEF2F0632AB0}"/>
              </a:ext>
            </a:extLst>
          </p:cNvPr>
          <p:cNvSpPr txBox="1"/>
          <p:nvPr/>
        </p:nvSpPr>
        <p:spPr>
          <a:xfrm>
            <a:off x="323528" y="3055379"/>
            <a:ext cx="1472898" cy="27699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defPPr>
              <a:defRPr lang="en-US"/>
            </a:defPPr>
            <a:lvl1pPr algn="ctr">
              <a:defRPr sz="1600" b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ill Sans MT" panose="020B0502020104020203" pitchFamily="34" charset="0"/>
              </a:defRPr>
            </a:lvl1pPr>
          </a:lstStyle>
          <a:p>
            <a:r>
              <a:rPr lang="en-US" sz="12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Prime" pitchFamily="50" charset="0"/>
                <a:cs typeface="Arial" panose="020B0604020202020204" pitchFamily="34" charset="0"/>
              </a:rPr>
              <a:t>PARTAI HANURA</a:t>
            </a:r>
            <a:endParaRPr lang="en-US" sz="120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tillium Web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="" xmlns:a16="http://schemas.microsoft.com/office/drawing/2014/main" id="{10AF08A9-80B8-4101-88E4-EEF2F0632AB0}"/>
              </a:ext>
            </a:extLst>
          </p:cNvPr>
          <p:cNvSpPr txBox="1"/>
          <p:nvPr/>
        </p:nvSpPr>
        <p:spPr>
          <a:xfrm>
            <a:off x="539552" y="2406733"/>
            <a:ext cx="19633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ill Sans MT" panose="020B0502020104020203" pitchFamily="34" charset="0"/>
              </a:defRPr>
            </a:lvl1pPr>
          </a:lstStyle>
          <a:p>
            <a:r>
              <a:rPr lang="en-US" sz="140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  <a:latin typeface="Prime" pitchFamily="50" charset="0"/>
                <a:cs typeface="Arial" panose="020B0604020202020204" pitchFamily="34" charset="0"/>
              </a:rPr>
              <a:t>PARTAI DEMOKRAT</a:t>
            </a:r>
            <a:endParaRPr lang="en-US" sz="140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  <a:latin typeface="Titillium Web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="" xmlns:a16="http://schemas.microsoft.com/office/drawing/2014/main" id="{10AF08A9-80B8-4101-88E4-EEF2F0632AB0}"/>
              </a:ext>
            </a:extLst>
          </p:cNvPr>
          <p:cNvSpPr txBox="1"/>
          <p:nvPr/>
        </p:nvSpPr>
        <p:spPr>
          <a:xfrm>
            <a:off x="2567366" y="1755498"/>
            <a:ext cx="706457" cy="30777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>
            <a:defPPr>
              <a:defRPr lang="en-US"/>
            </a:defPPr>
            <a:lvl1pPr algn="ctr">
              <a:defRPr sz="1600" b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ill Sans MT" panose="020B0502020104020203" pitchFamily="34" charset="0"/>
              </a:defRPr>
            </a:lvl1pPr>
          </a:lstStyle>
          <a:p>
            <a:r>
              <a:rPr lang="id-ID" sz="14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Prime" pitchFamily="50" charset="0"/>
                <a:cs typeface="Arial" panose="020B0604020202020204" pitchFamily="34" charset="0"/>
              </a:rPr>
              <a:t>PBB</a:t>
            </a:r>
            <a:endParaRPr lang="en-US" sz="1400" dirty="0">
              <a:ln w="50800"/>
              <a:solidFill>
                <a:schemeClr val="bg1">
                  <a:shade val="50000"/>
                </a:schemeClr>
              </a:solidFill>
              <a:effectLst/>
              <a:latin typeface="Titillium Web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="" xmlns:a16="http://schemas.microsoft.com/office/drawing/2014/main" id="{10AF08A9-80B8-4101-88E4-EEF2F0632AB0}"/>
              </a:ext>
            </a:extLst>
          </p:cNvPr>
          <p:cNvSpPr txBox="1"/>
          <p:nvPr/>
        </p:nvSpPr>
        <p:spPr>
          <a:xfrm>
            <a:off x="4244526" y="1268760"/>
            <a:ext cx="706457" cy="30777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defPPr>
              <a:defRPr lang="en-US"/>
            </a:defPPr>
            <a:lvl1pPr algn="ctr">
              <a:defRPr sz="1600" b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ill Sans MT" panose="020B0502020104020203" pitchFamily="34" charset="0"/>
              </a:defRPr>
            </a:lvl1pPr>
          </a:lstStyle>
          <a:p>
            <a:r>
              <a:rPr lang="id-ID" sz="14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Prime" pitchFamily="50" charset="0"/>
                <a:cs typeface="Arial" panose="020B0604020202020204" pitchFamily="34" charset="0"/>
              </a:rPr>
              <a:t>PKB</a:t>
            </a:r>
            <a:endParaRPr lang="en-US" sz="140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tillium Web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37EE0F58-05FF-44CB-9591-74C722955CE1}"/>
              </a:ext>
            </a:extLst>
          </p:cNvPr>
          <p:cNvSpPr txBox="1"/>
          <p:nvPr/>
        </p:nvSpPr>
        <p:spPr>
          <a:xfrm>
            <a:off x="5462544" y="4357653"/>
            <a:ext cx="3739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ill Sans MT" panose="020B0502020104020203" pitchFamily="34" charset="0"/>
              </a:defRPr>
            </a:lvl1pPr>
          </a:lstStyle>
          <a:p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="" xmlns:a16="http://schemas.microsoft.com/office/drawing/2014/main" id="{37EE0F58-05FF-44CB-9591-74C722955CE1}"/>
              </a:ext>
            </a:extLst>
          </p:cNvPr>
          <p:cNvSpPr txBox="1"/>
          <p:nvPr/>
        </p:nvSpPr>
        <p:spPr>
          <a:xfrm>
            <a:off x="5088545" y="4888929"/>
            <a:ext cx="3739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ill Sans MT" panose="020B0502020104020203" pitchFamily="34" charset="0"/>
              </a:defRPr>
            </a:lvl1pPr>
          </a:lstStyle>
          <a:p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="" xmlns:a16="http://schemas.microsoft.com/office/drawing/2014/main" id="{37EE0F58-05FF-44CB-9591-74C722955CE1}"/>
              </a:ext>
            </a:extLst>
          </p:cNvPr>
          <p:cNvSpPr txBox="1"/>
          <p:nvPr/>
        </p:nvSpPr>
        <p:spPr>
          <a:xfrm>
            <a:off x="4587221" y="5194803"/>
            <a:ext cx="3739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ill Sans MT" panose="020B0502020104020203" pitchFamily="34" charset="0"/>
              </a:defRPr>
            </a:lvl1pPr>
          </a:lstStyle>
          <a:p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="" xmlns:a16="http://schemas.microsoft.com/office/drawing/2014/main" id="{37EE0F58-05FF-44CB-9591-74C722955CE1}"/>
              </a:ext>
            </a:extLst>
          </p:cNvPr>
          <p:cNvSpPr txBox="1"/>
          <p:nvPr/>
        </p:nvSpPr>
        <p:spPr>
          <a:xfrm>
            <a:off x="3776004" y="5156021"/>
            <a:ext cx="3739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ill Sans MT" panose="020B0502020104020203" pitchFamily="34" charset="0"/>
              </a:defRPr>
            </a:lvl1pPr>
          </a:lstStyle>
          <a:p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="" xmlns:a16="http://schemas.microsoft.com/office/drawing/2014/main" id="{37EE0F58-05FF-44CB-9591-74C722955CE1}"/>
              </a:ext>
            </a:extLst>
          </p:cNvPr>
          <p:cNvSpPr txBox="1"/>
          <p:nvPr/>
        </p:nvSpPr>
        <p:spPr>
          <a:xfrm>
            <a:off x="3095316" y="5019862"/>
            <a:ext cx="5485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ill Sans MT" panose="020B0502020104020203" pitchFamily="34" charset="0"/>
              </a:defRPr>
            </a:lvl1pPr>
          </a:lstStyle>
          <a:p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="" xmlns:a16="http://schemas.microsoft.com/office/drawing/2014/main" id="{37EE0F58-05FF-44CB-9591-74C722955CE1}"/>
              </a:ext>
            </a:extLst>
          </p:cNvPr>
          <p:cNvSpPr txBox="1"/>
          <p:nvPr/>
        </p:nvSpPr>
        <p:spPr>
          <a:xfrm>
            <a:off x="2646337" y="4592573"/>
            <a:ext cx="5485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ill Sans MT" panose="020B0502020104020203" pitchFamily="34" charset="0"/>
              </a:defRPr>
            </a:lvl1pPr>
          </a:lstStyle>
          <a:p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="" xmlns:a16="http://schemas.microsoft.com/office/drawing/2014/main" id="{37EE0F58-05FF-44CB-9591-74C722955CE1}"/>
              </a:ext>
            </a:extLst>
          </p:cNvPr>
          <p:cNvSpPr txBox="1"/>
          <p:nvPr/>
        </p:nvSpPr>
        <p:spPr>
          <a:xfrm>
            <a:off x="2502883" y="3827170"/>
            <a:ext cx="5485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ill Sans MT" panose="020B0502020104020203" pitchFamily="34" charset="0"/>
              </a:defRPr>
            </a:lvl1pPr>
          </a:lstStyle>
          <a:p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="" xmlns:a16="http://schemas.microsoft.com/office/drawing/2014/main" id="{37EE0F58-05FF-44CB-9591-74C722955CE1}"/>
              </a:ext>
            </a:extLst>
          </p:cNvPr>
          <p:cNvSpPr txBox="1"/>
          <p:nvPr/>
        </p:nvSpPr>
        <p:spPr>
          <a:xfrm>
            <a:off x="2614559" y="3124284"/>
            <a:ext cx="5485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ill Sans MT" panose="020B0502020104020203" pitchFamily="34" charset="0"/>
              </a:defRPr>
            </a:lvl1pPr>
          </a:lstStyle>
          <a:p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="" xmlns:a16="http://schemas.microsoft.com/office/drawing/2014/main" id="{37EE0F58-05FF-44CB-9591-74C722955CE1}"/>
              </a:ext>
            </a:extLst>
          </p:cNvPr>
          <p:cNvSpPr txBox="1"/>
          <p:nvPr/>
        </p:nvSpPr>
        <p:spPr>
          <a:xfrm>
            <a:off x="3131840" y="2655269"/>
            <a:ext cx="5485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ill Sans MT" panose="020B0502020104020203" pitchFamily="34" charset="0"/>
              </a:defRPr>
            </a:lvl1pPr>
          </a:lstStyle>
          <a:p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="" xmlns:a16="http://schemas.microsoft.com/office/drawing/2014/main" id="{37EE0F58-05FF-44CB-9591-74C722955CE1}"/>
              </a:ext>
            </a:extLst>
          </p:cNvPr>
          <p:cNvSpPr txBox="1"/>
          <p:nvPr/>
        </p:nvSpPr>
        <p:spPr>
          <a:xfrm>
            <a:off x="3718066" y="2560621"/>
            <a:ext cx="5485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ill Sans MT" panose="020B0502020104020203" pitchFamily="34" charset="0"/>
              </a:defRPr>
            </a:lvl1pPr>
          </a:lstStyle>
          <a:p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19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827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0" descr="D:\BAWASLU TOLITOLI\icon-Bawaslu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56376" y="5589240"/>
            <a:ext cx="1053480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ounded Rectangle 5"/>
          <p:cNvSpPr/>
          <p:nvPr/>
        </p:nvSpPr>
        <p:spPr>
          <a:xfrm>
            <a:off x="323529" y="2204864"/>
            <a:ext cx="1593750" cy="1116828"/>
          </a:xfrm>
          <a:prstGeom prst="roundRect">
            <a:avLst>
              <a:gd name="adj" fmla="val 22993"/>
            </a:avLst>
          </a:prstGeom>
          <a:solidFill>
            <a:srgbClr val="86408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b="1" dirty="0" smtClean="0">
                <a:latin typeface="Comic Sans MS" pitchFamily="66" charset="0"/>
              </a:rPr>
              <a:t>Hasil Pengawasan  Tahapan</a:t>
            </a:r>
            <a:endParaRPr lang="id-ID" sz="1600" b="1" dirty="0">
              <a:latin typeface="Comic Sans MS" pitchFamily="66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917279" y="2773896"/>
            <a:ext cx="504056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2411760" y="332656"/>
            <a:ext cx="0" cy="5548834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1" name="Elbow Connector 10"/>
          <p:cNvCxnSpPr/>
          <p:nvPr/>
        </p:nvCxnSpPr>
        <p:spPr>
          <a:xfrm>
            <a:off x="2411760" y="320255"/>
            <a:ext cx="936104" cy="156416"/>
          </a:xfrm>
          <a:prstGeom prst="bentConnector3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3424327" y="156654"/>
            <a:ext cx="1656184" cy="640035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200" dirty="0" smtClean="0">
                <a:latin typeface="Comic Sans MS" pitchFamily="66" charset="0"/>
              </a:rPr>
              <a:t>Pemutakhiran Data dan Penetapan Data Pemilih</a:t>
            </a:r>
            <a:endParaRPr lang="id-ID" sz="1200" dirty="0">
              <a:latin typeface="Comic Sans MS" pitchFamily="66" charset="0"/>
            </a:endParaRPr>
          </a:p>
        </p:txBody>
      </p:sp>
      <p:cxnSp>
        <p:nvCxnSpPr>
          <p:cNvPr id="14" name="Elbow Connector 13"/>
          <p:cNvCxnSpPr/>
          <p:nvPr/>
        </p:nvCxnSpPr>
        <p:spPr>
          <a:xfrm>
            <a:off x="2411760" y="990818"/>
            <a:ext cx="1469826" cy="2333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3950779" y="967978"/>
            <a:ext cx="1584176" cy="60156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200" dirty="0" smtClean="0">
                <a:solidFill>
                  <a:srgbClr val="FF0000"/>
                </a:solidFill>
                <a:latin typeface="Comic Sans MS" pitchFamily="66" charset="0"/>
              </a:rPr>
              <a:t>Tahapan Verifikasi Partai Politik</a:t>
            </a:r>
            <a:endParaRPr lang="id-ID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cxnSp>
        <p:nvCxnSpPr>
          <p:cNvPr id="17" name="Elbow Connector 16"/>
          <p:cNvCxnSpPr/>
          <p:nvPr/>
        </p:nvCxnSpPr>
        <p:spPr>
          <a:xfrm>
            <a:off x="2411760" y="1761592"/>
            <a:ext cx="1840659" cy="324036"/>
          </a:xfrm>
          <a:prstGeom prst="bentConnector3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4312992" y="1772816"/>
            <a:ext cx="1801527" cy="900100"/>
          </a:xfrm>
          <a:prstGeom prst="roundRect">
            <a:avLst/>
          </a:prstGeom>
          <a:solidFill>
            <a:srgbClr val="0070C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1200" dirty="0" smtClean="0">
                <a:latin typeface="Comic Sans MS" pitchFamily="66" charset="0"/>
              </a:rPr>
              <a:t>Tahapan Pencalonan Anggota DPD, DPRD Provinsi dan DPRD Kab/Kota</a:t>
            </a:r>
            <a:endParaRPr lang="id-ID" sz="1200" dirty="0">
              <a:latin typeface="Comic Sans MS" pitchFamily="66" charset="0"/>
            </a:endParaRPr>
          </a:p>
        </p:txBody>
      </p:sp>
      <p:cxnSp>
        <p:nvCxnSpPr>
          <p:cNvPr id="21" name="Elbow Connector 20"/>
          <p:cNvCxnSpPr/>
          <p:nvPr/>
        </p:nvCxnSpPr>
        <p:spPr>
          <a:xfrm>
            <a:off x="2421335" y="2672916"/>
            <a:ext cx="2156370" cy="396044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7" name="Rounded Rectangle 26"/>
          <p:cNvSpPr/>
          <p:nvPr/>
        </p:nvSpPr>
        <p:spPr>
          <a:xfrm>
            <a:off x="4613709" y="2877039"/>
            <a:ext cx="1728192" cy="457259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200" dirty="0" smtClean="0">
                <a:solidFill>
                  <a:srgbClr val="FFFF00"/>
                </a:solidFill>
                <a:latin typeface="Comic Sans MS" pitchFamily="66" charset="0"/>
              </a:rPr>
              <a:t>Pengawasan Kampanye</a:t>
            </a:r>
            <a:endParaRPr lang="id-ID" sz="1200" dirty="0">
              <a:solidFill>
                <a:srgbClr val="FFFF00"/>
              </a:solidFill>
              <a:latin typeface="Comic Sans MS" pitchFamily="66" charset="0"/>
            </a:endParaRPr>
          </a:p>
        </p:txBody>
      </p:sp>
      <p:cxnSp>
        <p:nvCxnSpPr>
          <p:cNvPr id="29" name="Elbow Connector 28"/>
          <p:cNvCxnSpPr/>
          <p:nvPr/>
        </p:nvCxnSpPr>
        <p:spPr>
          <a:xfrm>
            <a:off x="2411760" y="3392996"/>
            <a:ext cx="2592288" cy="432048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33" name="Rounded Rectangle 32"/>
          <p:cNvSpPr/>
          <p:nvPr/>
        </p:nvSpPr>
        <p:spPr>
          <a:xfrm>
            <a:off x="5056872" y="3483006"/>
            <a:ext cx="1728192" cy="684076"/>
          </a:xfrm>
          <a:prstGeom prst="roundRect">
            <a:avLst/>
          </a:prstGeom>
          <a:solidFill>
            <a:srgbClr val="C00000"/>
          </a:solidFill>
          <a:ln>
            <a:solidFill>
              <a:srgbClr val="682918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200" dirty="0" smtClean="0">
                <a:latin typeface="Comic Sans MS" pitchFamily="66" charset="0"/>
              </a:rPr>
              <a:t>Pengadaan dan Pendistribusian Logistik Pemilu 2019</a:t>
            </a:r>
            <a:endParaRPr lang="id-ID" sz="1200" dirty="0">
              <a:latin typeface="Comic Sans MS" pitchFamily="66" charset="0"/>
            </a:endParaRPr>
          </a:p>
        </p:txBody>
      </p:sp>
      <p:cxnSp>
        <p:nvCxnSpPr>
          <p:cNvPr id="37" name="Elbow Connector 36"/>
          <p:cNvCxnSpPr/>
          <p:nvPr/>
        </p:nvCxnSpPr>
        <p:spPr>
          <a:xfrm>
            <a:off x="2411760" y="4221088"/>
            <a:ext cx="3054002" cy="396044"/>
          </a:xfrm>
          <a:prstGeom prst="bentConnector3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9" name="Rounded Rectangle 38"/>
          <p:cNvSpPr/>
          <p:nvPr/>
        </p:nvSpPr>
        <p:spPr>
          <a:xfrm>
            <a:off x="5507496" y="4329100"/>
            <a:ext cx="1656184" cy="54006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200" dirty="0" smtClean="0">
                <a:solidFill>
                  <a:schemeClr val="bg2">
                    <a:lumMod val="75000"/>
                  </a:schemeClr>
                </a:solidFill>
                <a:latin typeface="Comic Sans MS" pitchFamily="66" charset="0"/>
              </a:rPr>
              <a:t>Pengawasan Dana Kampanye</a:t>
            </a:r>
            <a:endParaRPr lang="id-ID" sz="1200" dirty="0">
              <a:solidFill>
                <a:schemeClr val="bg2">
                  <a:lumMod val="75000"/>
                </a:schemeClr>
              </a:solidFill>
              <a:latin typeface="Comic Sans MS" pitchFamily="66" charset="0"/>
            </a:endParaRPr>
          </a:p>
        </p:txBody>
      </p:sp>
      <p:cxnSp>
        <p:nvCxnSpPr>
          <p:cNvPr id="44" name="Elbow Connector 43"/>
          <p:cNvCxnSpPr/>
          <p:nvPr/>
        </p:nvCxnSpPr>
        <p:spPr>
          <a:xfrm>
            <a:off x="2421335" y="5157192"/>
            <a:ext cx="3374801" cy="342038"/>
          </a:xfrm>
          <a:prstGeom prst="bentConnector3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5" name="Rounded Rectangle 44"/>
          <p:cNvSpPr/>
          <p:nvPr/>
        </p:nvSpPr>
        <p:spPr>
          <a:xfrm>
            <a:off x="5914707" y="5087779"/>
            <a:ext cx="1728192" cy="6300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200" dirty="0" smtClean="0">
                <a:latin typeface="Comic Sans MS" pitchFamily="66" charset="0"/>
              </a:rPr>
              <a:t>Non Tahapan ASN, Politik Uang dan Politisasi SARA</a:t>
            </a:r>
            <a:endParaRPr lang="id-ID" sz="1200" dirty="0">
              <a:latin typeface="Comic Sans MS" pitchFamily="66" charset="0"/>
            </a:endParaRPr>
          </a:p>
        </p:txBody>
      </p:sp>
      <p:cxnSp>
        <p:nvCxnSpPr>
          <p:cNvPr id="47" name="Elbow Connector 46"/>
          <p:cNvCxnSpPr/>
          <p:nvPr/>
        </p:nvCxnSpPr>
        <p:spPr>
          <a:xfrm>
            <a:off x="2416547" y="5881489"/>
            <a:ext cx="3875501" cy="396044"/>
          </a:xfrm>
          <a:prstGeom prst="bentConnector3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3" name="Rounded Rectangle 72"/>
          <p:cNvSpPr/>
          <p:nvPr/>
        </p:nvSpPr>
        <p:spPr>
          <a:xfrm>
            <a:off x="6374536" y="5881490"/>
            <a:ext cx="1512168" cy="783418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200" dirty="0" smtClean="0">
                <a:latin typeface="Comic Sans MS" pitchFamily="66" charset="0"/>
              </a:rPr>
              <a:t>Pemungutan, Penghitungan dan Rekapitulasi Suara</a:t>
            </a:r>
            <a:endParaRPr lang="id-ID" sz="12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461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ardrop 5"/>
          <p:cNvSpPr/>
          <p:nvPr/>
        </p:nvSpPr>
        <p:spPr>
          <a:xfrm>
            <a:off x="265809" y="2076455"/>
            <a:ext cx="2880320" cy="2365141"/>
          </a:xfrm>
          <a:prstGeom prst="teardrop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000" b="1" dirty="0" smtClean="0">
                <a:solidFill>
                  <a:srgbClr val="FFFF00"/>
                </a:solidFill>
              </a:rPr>
              <a:t>DAPIL &amp; KURSI</a:t>
            </a:r>
          </a:p>
          <a:p>
            <a:pPr algn="ctr"/>
            <a:r>
              <a:rPr lang="id-ID" sz="2000" b="1" dirty="0" smtClean="0">
                <a:solidFill>
                  <a:srgbClr val="FFFF00"/>
                </a:solidFill>
              </a:rPr>
              <a:t>DPRD KAB. TOJO UNA-UNA</a:t>
            </a:r>
            <a:endParaRPr lang="id-ID" sz="2000" b="1" dirty="0">
              <a:solidFill>
                <a:srgbClr val="FFFF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4458444" y="1484784"/>
            <a:ext cx="2664296" cy="115212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dirty="0" smtClean="0">
                <a:solidFill>
                  <a:schemeClr val="tx1"/>
                </a:solidFill>
                <a:latin typeface="Comic Sans MS" pitchFamily="66" charset="0"/>
              </a:rPr>
              <a:t>DAPIL 1 = 12 KURSI</a:t>
            </a:r>
          </a:p>
          <a:p>
            <a:pPr algn="ctr"/>
            <a:r>
              <a:rPr lang="id-ID" sz="1000" dirty="0" smtClean="0">
                <a:solidFill>
                  <a:schemeClr val="tx1"/>
                </a:solidFill>
                <a:latin typeface="Comic Sans MS" pitchFamily="66" charset="0"/>
              </a:rPr>
              <a:t>Kec. Ratolindo, Kec. Ampana Kota dan Kec. Ampana Tete </a:t>
            </a:r>
            <a:endParaRPr lang="id-ID" sz="1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cxnSp>
        <p:nvCxnSpPr>
          <p:cNvPr id="11" name="Elbow Connector 10"/>
          <p:cNvCxnSpPr/>
          <p:nvPr/>
        </p:nvCxnSpPr>
        <p:spPr>
          <a:xfrm>
            <a:off x="3146129" y="3082541"/>
            <a:ext cx="1137839" cy="470335"/>
          </a:xfrm>
          <a:prstGeom prst="bentConnector3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4283968" y="2940808"/>
            <a:ext cx="2232248" cy="1136264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dirty="0" smtClean="0">
                <a:latin typeface="Comic Sans MS" pitchFamily="66" charset="0"/>
              </a:rPr>
              <a:t>DAPIL 2 = 6 KURSI</a:t>
            </a:r>
          </a:p>
          <a:p>
            <a:pPr algn="ctr"/>
            <a:r>
              <a:rPr lang="id-ID" sz="1050" dirty="0" smtClean="0">
                <a:latin typeface="Comic Sans MS" pitchFamily="66" charset="0"/>
              </a:rPr>
              <a:t>Kec. Una-Una, Togean, Talatako, Batudaka, wakep, wabes</a:t>
            </a:r>
            <a:endParaRPr lang="id-ID" sz="1050" dirty="0">
              <a:latin typeface="Comic Sans MS" pitchFamily="66" charset="0"/>
            </a:endParaRPr>
          </a:p>
        </p:txBody>
      </p:sp>
      <p:cxnSp>
        <p:nvCxnSpPr>
          <p:cNvPr id="16" name="Elbow Connector 15"/>
          <p:cNvCxnSpPr/>
          <p:nvPr/>
        </p:nvCxnSpPr>
        <p:spPr>
          <a:xfrm>
            <a:off x="2843808" y="3965733"/>
            <a:ext cx="1538089" cy="1021879"/>
          </a:xfrm>
          <a:prstGeom prst="bentConnector3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4381897" y="4365104"/>
            <a:ext cx="2740843" cy="1245016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dirty="0" smtClean="0">
                <a:latin typeface="Comic Sans MS" pitchFamily="66" charset="0"/>
              </a:rPr>
              <a:t>DAPIL 3 = 7 KURSI</a:t>
            </a:r>
          </a:p>
          <a:p>
            <a:pPr algn="ctr"/>
            <a:r>
              <a:rPr lang="id-ID" sz="1000" dirty="0" smtClean="0">
                <a:latin typeface="Comic Sans MS" pitchFamily="66" charset="0"/>
              </a:rPr>
              <a:t>Kec. Tojo, Tojo Barat dan Ulubongka</a:t>
            </a:r>
            <a:endParaRPr lang="id-ID" sz="1000" dirty="0">
              <a:latin typeface="Comic Sans MS" pitchFamily="66" charset="0"/>
            </a:endParaRPr>
          </a:p>
        </p:txBody>
      </p:sp>
      <p:pic>
        <p:nvPicPr>
          <p:cNvPr id="27" name="Picture 10" descr="D:\BAWASLU TOLITOLI\icon-Bawaslu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12360" y="5768893"/>
            <a:ext cx="1125488" cy="9372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Rounded Rectangle 28"/>
          <p:cNvSpPr/>
          <p:nvPr/>
        </p:nvSpPr>
        <p:spPr>
          <a:xfrm>
            <a:off x="7740352" y="1819613"/>
            <a:ext cx="1204714" cy="457259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200" dirty="0" smtClean="0">
                <a:solidFill>
                  <a:srgbClr val="FFFF00"/>
                </a:solidFill>
                <a:latin typeface="Comic Sans MS" pitchFamily="66" charset="0"/>
              </a:rPr>
              <a:t>DPT 55,322</a:t>
            </a:r>
            <a:endParaRPr lang="id-ID" sz="1200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7812359" y="3230257"/>
            <a:ext cx="1109811" cy="457259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200" dirty="0" smtClean="0">
                <a:solidFill>
                  <a:srgbClr val="FFFF00"/>
                </a:solidFill>
                <a:latin typeface="Comic Sans MS" pitchFamily="66" charset="0"/>
              </a:rPr>
              <a:t>DPT  27721</a:t>
            </a:r>
            <a:endParaRPr lang="id-ID" sz="1200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7812360" y="4774589"/>
            <a:ext cx="1200472" cy="457259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200" dirty="0" smtClean="0">
                <a:solidFill>
                  <a:srgbClr val="FFFF00"/>
                </a:solidFill>
                <a:latin typeface="Comic Sans MS" pitchFamily="66" charset="0"/>
              </a:rPr>
              <a:t>DPT 31615</a:t>
            </a:r>
            <a:endParaRPr lang="id-ID" sz="1200" dirty="0">
              <a:solidFill>
                <a:srgbClr val="FFFF00"/>
              </a:solidFill>
              <a:latin typeface="Comic Sans MS" pitchFamily="66" charset="0"/>
            </a:endParaRPr>
          </a:p>
        </p:txBody>
      </p:sp>
      <p:cxnSp>
        <p:nvCxnSpPr>
          <p:cNvPr id="37" name="Straight Arrow Connector 36"/>
          <p:cNvCxnSpPr>
            <a:stCxn id="9" idx="6"/>
          </p:cNvCxnSpPr>
          <p:nvPr/>
        </p:nvCxnSpPr>
        <p:spPr>
          <a:xfrm>
            <a:off x="7122740" y="2060848"/>
            <a:ext cx="617612" cy="1560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endCxn id="30" idx="1"/>
          </p:cNvCxnSpPr>
          <p:nvPr/>
        </p:nvCxnSpPr>
        <p:spPr>
          <a:xfrm>
            <a:off x="6516216" y="3458886"/>
            <a:ext cx="1296143" cy="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7137758" y="4987612"/>
            <a:ext cx="617612" cy="1560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9" name="Elbow Connector 48"/>
          <p:cNvCxnSpPr>
            <a:endCxn id="9" idx="2"/>
          </p:cNvCxnSpPr>
          <p:nvPr/>
        </p:nvCxnSpPr>
        <p:spPr>
          <a:xfrm flipV="1">
            <a:off x="3146129" y="2060848"/>
            <a:ext cx="1312315" cy="360040"/>
          </a:xfrm>
          <a:prstGeom prst="bentConnector3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96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179512" y="1268760"/>
            <a:ext cx="1728192" cy="1584176"/>
          </a:xfrm>
          <a:prstGeom prst="rect">
            <a:avLst/>
          </a:prstGeom>
        </p:spPr>
      </p:pic>
      <p:pic>
        <p:nvPicPr>
          <p:cNvPr id="6" name="Picture 5"/>
          <p:cNvPicPr/>
          <p:nvPr/>
        </p:nvPicPr>
        <p:blipFill>
          <a:blip r:embed="rId3"/>
          <a:stretch>
            <a:fillRect/>
          </a:stretch>
        </p:blipFill>
        <p:spPr>
          <a:xfrm>
            <a:off x="2971519" y="1072438"/>
            <a:ext cx="1888513" cy="1420457"/>
          </a:xfrm>
          <a:prstGeom prst="rect">
            <a:avLst/>
          </a:prstGeom>
        </p:spPr>
      </p:pic>
      <p:pic>
        <p:nvPicPr>
          <p:cNvPr id="9" name="Picture 10" descr="D:\BAWASLU TOLITOLI\icon-Bawaslu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12360" y="5768893"/>
            <a:ext cx="1125488" cy="9372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/>
          <p:cNvPicPr/>
          <p:nvPr/>
        </p:nvPicPr>
        <p:blipFill>
          <a:blip r:embed="rId5"/>
          <a:stretch>
            <a:fillRect/>
          </a:stretch>
        </p:blipFill>
        <p:spPr>
          <a:xfrm>
            <a:off x="2843808" y="3573016"/>
            <a:ext cx="2043719" cy="1584176"/>
          </a:xfrm>
          <a:prstGeom prst="rect">
            <a:avLst/>
          </a:prstGeom>
        </p:spPr>
      </p:pic>
      <p:pic>
        <p:nvPicPr>
          <p:cNvPr id="14" name="Picture 13"/>
          <p:cNvPicPr/>
          <p:nvPr/>
        </p:nvPicPr>
        <p:blipFill>
          <a:blip r:embed="rId6"/>
          <a:stretch>
            <a:fillRect/>
          </a:stretch>
        </p:blipFill>
        <p:spPr>
          <a:xfrm>
            <a:off x="323251" y="3501008"/>
            <a:ext cx="1944493" cy="1800200"/>
          </a:xfrm>
          <a:prstGeom prst="rect">
            <a:avLst/>
          </a:prstGeom>
        </p:spPr>
      </p:pic>
      <p:sp>
        <p:nvSpPr>
          <p:cNvPr id="4" name="Hexagon 3"/>
          <p:cNvSpPr/>
          <p:nvPr/>
        </p:nvSpPr>
        <p:spPr>
          <a:xfrm>
            <a:off x="1691680" y="2750330"/>
            <a:ext cx="1368151" cy="966702"/>
          </a:xfrm>
          <a:prstGeom prst="hexagon">
            <a:avLst/>
          </a:prstGeom>
          <a:solidFill>
            <a:srgbClr val="86408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100" dirty="0" smtClean="0"/>
              <a:t>Pemutahiran Data Pemilihh</a:t>
            </a:r>
            <a:endParaRPr lang="id-ID" sz="1100" dirty="0"/>
          </a:p>
        </p:txBody>
      </p:sp>
      <p:cxnSp>
        <p:nvCxnSpPr>
          <p:cNvPr id="17" name="Elbow Connector 16"/>
          <p:cNvCxnSpPr/>
          <p:nvPr/>
        </p:nvCxnSpPr>
        <p:spPr>
          <a:xfrm rot="10800000">
            <a:off x="1403648" y="1988840"/>
            <a:ext cx="792088" cy="761490"/>
          </a:xfrm>
          <a:prstGeom prst="bentConnector3">
            <a:avLst>
              <a:gd name="adj1" fmla="val -506"/>
            </a:avLst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8" name="Elbow Connector 17"/>
          <p:cNvCxnSpPr/>
          <p:nvPr/>
        </p:nvCxnSpPr>
        <p:spPr>
          <a:xfrm rot="5400000" flipH="1" flipV="1">
            <a:off x="2307287" y="2021858"/>
            <a:ext cx="796940" cy="660004"/>
          </a:xfrm>
          <a:prstGeom prst="bentConnector3">
            <a:avLst>
              <a:gd name="adj1" fmla="val 100198"/>
            </a:avLst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1" name="Elbow Connector 20"/>
          <p:cNvCxnSpPr/>
          <p:nvPr/>
        </p:nvCxnSpPr>
        <p:spPr>
          <a:xfrm rot="5400000">
            <a:off x="1637675" y="3771039"/>
            <a:ext cx="612068" cy="504058"/>
          </a:xfrm>
          <a:prstGeom prst="bentConnector3">
            <a:avLst>
              <a:gd name="adj1" fmla="val 99798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Elbow Connector 22"/>
          <p:cNvCxnSpPr/>
          <p:nvPr/>
        </p:nvCxnSpPr>
        <p:spPr>
          <a:xfrm rot="16200000" flipH="1">
            <a:off x="2271243" y="3821544"/>
            <a:ext cx="798438" cy="589414"/>
          </a:xfrm>
          <a:prstGeom prst="bentConnector3">
            <a:avLst>
              <a:gd name="adj1" fmla="val 100104"/>
            </a:avLst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5" name="Title 4"/>
          <p:cNvSpPr>
            <a:spLocks noGrp="1"/>
          </p:cNvSpPr>
          <p:nvPr>
            <p:ph type="title"/>
          </p:nvPr>
        </p:nvSpPr>
        <p:spPr>
          <a:xfrm>
            <a:off x="395536" y="504096"/>
            <a:ext cx="3960440" cy="548640"/>
          </a:xfrm>
          <a:prstGeom prst="horizontalScroll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000" b="1" dirty="0" smtClean="0">
                <a:solidFill>
                  <a:srgbClr val="333399"/>
                </a:solidFill>
                <a:latin typeface="Berlin Sans FB" pitchFamily="34" charset="0"/>
              </a:rPr>
              <a:t>HASIL PENGAWASAN</a:t>
            </a:r>
            <a:endParaRPr lang="id-ID" sz="2000" b="1" dirty="0">
              <a:solidFill>
                <a:srgbClr val="333399"/>
              </a:solidFill>
              <a:latin typeface="Berlin Sans FB" pitchFamily="34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5250135" y="2040324"/>
            <a:ext cx="3600400" cy="302433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85725" lvl="0">
              <a:tabLst>
                <a:tab pos="447675" algn="l"/>
              </a:tabLst>
            </a:pPr>
            <a:endParaRPr lang="id-ID" sz="1400" dirty="0">
              <a:solidFill>
                <a:schemeClr val="tx1"/>
              </a:solidFill>
              <a:latin typeface="Bahnschrift Light Condensed" pitchFamily="34" charset="0"/>
              <a:cs typeface="Calibri" pitchFamily="34" charset="0"/>
            </a:endParaRPr>
          </a:p>
          <a:p>
            <a:pPr marL="266700" lvl="0" indent="-180975">
              <a:buFont typeface="+mj-lt"/>
              <a:buAutoNum type="arabicPeriod"/>
              <a:tabLst>
                <a:tab pos="266700" algn="l"/>
              </a:tabLst>
            </a:pPr>
            <a:endParaRPr lang="id-ID" sz="1400" dirty="0" smtClean="0">
              <a:solidFill>
                <a:schemeClr val="tx1"/>
              </a:solidFill>
              <a:latin typeface="Bahnschrift Light Condensed" pitchFamily="34" charset="0"/>
              <a:cs typeface="Calibri" pitchFamily="34" charset="0"/>
            </a:endParaRPr>
          </a:p>
          <a:p>
            <a:pPr marL="266700" lvl="0" indent="-180975">
              <a:buFont typeface="+mj-lt"/>
              <a:buAutoNum type="arabicPeriod"/>
              <a:tabLst>
                <a:tab pos="266700" algn="l"/>
              </a:tabLst>
            </a:pPr>
            <a:endParaRPr lang="id-ID" sz="1400" dirty="0">
              <a:solidFill>
                <a:schemeClr val="tx1"/>
              </a:solidFill>
              <a:latin typeface="Bahnschrift Light Condensed" pitchFamily="34" charset="0"/>
              <a:cs typeface="Calibri" pitchFamily="34" charset="0"/>
            </a:endParaRPr>
          </a:p>
          <a:p>
            <a:pPr marL="266700" lvl="0" indent="-180975">
              <a:buFont typeface="+mj-lt"/>
              <a:buAutoNum type="arabicPeriod"/>
              <a:tabLst>
                <a:tab pos="266700" algn="l"/>
              </a:tabLst>
            </a:pPr>
            <a:endParaRPr lang="id-ID" sz="1400" dirty="0" smtClean="0">
              <a:solidFill>
                <a:schemeClr val="tx1"/>
              </a:solidFill>
              <a:latin typeface="Bahnschrift Light Condensed" pitchFamily="34" charset="0"/>
              <a:cs typeface="Calibri" pitchFamily="34" charset="0"/>
            </a:endParaRPr>
          </a:p>
          <a:p>
            <a:pPr marL="266700" lvl="0" indent="-180975">
              <a:buFont typeface="+mj-lt"/>
              <a:buAutoNum type="arabicPeriod"/>
              <a:tabLst>
                <a:tab pos="266700" algn="l"/>
              </a:tabLst>
            </a:pPr>
            <a:r>
              <a:rPr lang="id-ID" sz="1400" dirty="0" smtClean="0">
                <a:solidFill>
                  <a:schemeClr val="tx1"/>
                </a:solidFill>
                <a:latin typeface="Bahnschrift Light Condensed" pitchFamily="34" charset="0"/>
                <a:cs typeface="Calibri" pitchFamily="34" charset="0"/>
              </a:rPr>
              <a:t>Masih </a:t>
            </a:r>
            <a:r>
              <a:rPr lang="id-ID" sz="1400" dirty="0">
                <a:solidFill>
                  <a:schemeClr val="tx1"/>
                </a:solidFill>
                <a:latin typeface="Bahnschrift Light Condensed" pitchFamily="34" charset="0"/>
                <a:cs typeface="Calibri" pitchFamily="34" charset="0"/>
              </a:rPr>
              <a:t>adanya pemilih yang belum merekam E-KTP</a:t>
            </a:r>
          </a:p>
          <a:p>
            <a:pPr marL="428625" lvl="0" indent="-342900">
              <a:buFont typeface="+mj-lt"/>
              <a:buAutoNum type="arabicPeriod"/>
              <a:tabLst>
                <a:tab pos="447675" algn="l"/>
              </a:tabLst>
            </a:pPr>
            <a:endParaRPr lang="id-ID" sz="1400" dirty="0">
              <a:solidFill>
                <a:schemeClr val="tx1"/>
              </a:solidFill>
              <a:latin typeface="Bahnschrift Light Condensed" pitchFamily="34" charset="0"/>
              <a:cs typeface="Calibri" pitchFamily="34" charset="0"/>
            </a:endParaRPr>
          </a:p>
          <a:p>
            <a:pPr marL="266700" lvl="0" indent="-180975">
              <a:buFont typeface="+mj-lt"/>
              <a:buAutoNum type="arabicPeriod"/>
              <a:tabLst>
                <a:tab pos="266700" algn="l"/>
              </a:tabLst>
            </a:pPr>
            <a:r>
              <a:rPr lang="id-ID" sz="1400" dirty="0">
                <a:solidFill>
                  <a:schemeClr val="tx1"/>
                </a:solidFill>
                <a:latin typeface="Bahnschrift Light Condensed" pitchFamily="34" charset="0"/>
                <a:cs typeface="Calibri" pitchFamily="34" charset="0"/>
              </a:rPr>
              <a:t>Masyarakat </a:t>
            </a:r>
            <a:r>
              <a:rPr lang="id-ID" sz="1400" dirty="0" smtClean="0">
                <a:solidFill>
                  <a:schemeClr val="tx1"/>
                </a:solidFill>
                <a:latin typeface="Bahnschrift Light Condensed" pitchFamily="34" charset="0"/>
                <a:cs typeface="Calibri" pitchFamily="34" charset="0"/>
              </a:rPr>
              <a:t>Nomaden dibeberapa </a:t>
            </a:r>
            <a:r>
              <a:rPr lang="id-ID" sz="1400" dirty="0">
                <a:solidFill>
                  <a:schemeClr val="tx1"/>
                </a:solidFill>
                <a:latin typeface="Bahnschrift Light Condensed" pitchFamily="34" charset="0"/>
                <a:cs typeface="Calibri" pitchFamily="34" charset="0"/>
              </a:rPr>
              <a:t>wilayah :</a:t>
            </a:r>
          </a:p>
          <a:p>
            <a:pPr marL="628650" lvl="0" indent="-180975">
              <a:buFont typeface="Arial" pitchFamily="34" charset="0"/>
              <a:buChar char="•"/>
              <a:tabLst>
                <a:tab pos="447675" algn="l"/>
              </a:tabLst>
            </a:pPr>
            <a:r>
              <a:rPr lang="id-ID" sz="1400" dirty="0">
                <a:solidFill>
                  <a:schemeClr val="tx1"/>
                </a:solidFill>
                <a:latin typeface="Bahnschrift Light Condensed" pitchFamily="34" charset="0"/>
                <a:cs typeface="Calibri" pitchFamily="34" charset="0"/>
              </a:rPr>
              <a:t>Desa Wanasari, dusun Skoi – Kecamatan Ampana Tete</a:t>
            </a:r>
          </a:p>
          <a:p>
            <a:pPr marL="628650" lvl="0" indent="-180975">
              <a:buFont typeface="Arial" pitchFamily="34" charset="0"/>
              <a:buChar char="•"/>
              <a:tabLst>
                <a:tab pos="447675" algn="l"/>
              </a:tabLst>
            </a:pPr>
            <a:r>
              <a:rPr lang="id-ID" sz="1400" dirty="0">
                <a:solidFill>
                  <a:schemeClr val="tx1"/>
                </a:solidFill>
                <a:latin typeface="Bahnschrift Light Condensed" pitchFamily="34" charset="0"/>
                <a:cs typeface="Calibri" pitchFamily="34" charset="0"/>
              </a:rPr>
              <a:t>Desa Mpoa – Kecamatan Ampana Tete</a:t>
            </a:r>
          </a:p>
          <a:p>
            <a:pPr marL="628650" lvl="0" indent="-180975">
              <a:buFont typeface="Arial" pitchFamily="34" charset="0"/>
              <a:buChar char="•"/>
              <a:tabLst>
                <a:tab pos="447675" algn="l"/>
              </a:tabLst>
            </a:pPr>
            <a:r>
              <a:rPr lang="id-ID" sz="1400" dirty="0">
                <a:solidFill>
                  <a:schemeClr val="tx1"/>
                </a:solidFill>
                <a:latin typeface="Bahnschrift Light Condensed" pitchFamily="34" charset="0"/>
                <a:cs typeface="Calibri" pitchFamily="34" charset="0"/>
              </a:rPr>
              <a:t>Desa Tojo, dusun Untularo – Kecamatan Tojo</a:t>
            </a:r>
          </a:p>
          <a:p>
            <a:pPr marL="628650" lvl="0" indent="-180975">
              <a:buFont typeface="Arial" pitchFamily="34" charset="0"/>
              <a:buChar char="•"/>
              <a:tabLst>
                <a:tab pos="447675" algn="l"/>
              </a:tabLst>
            </a:pPr>
            <a:r>
              <a:rPr lang="id-ID" sz="1400" dirty="0">
                <a:solidFill>
                  <a:schemeClr val="tx1"/>
                </a:solidFill>
                <a:latin typeface="Bahnschrift Light Condensed" pitchFamily="34" charset="0"/>
                <a:cs typeface="Calibri" pitchFamily="34" charset="0"/>
              </a:rPr>
              <a:t>Desa Kasiala dan Desa Uematopa – Kecamatan </a:t>
            </a:r>
            <a:r>
              <a:rPr lang="id-ID" sz="1400" dirty="0" smtClean="0">
                <a:solidFill>
                  <a:schemeClr val="tx1"/>
                </a:solidFill>
                <a:latin typeface="Bahnschrift Light Condensed" pitchFamily="34" charset="0"/>
                <a:cs typeface="Calibri" pitchFamily="34" charset="0"/>
              </a:rPr>
              <a:t>Ulubongka</a:t>
            </a:r>
          </a:p>
          <a:p>
            <a:pPr marL="314325" lvl="0" indent="-228600">
              <a:buAutoNum type="arabicPeriod" startAt="3"/>
              <a:tabLst>
                <a:tab pos="266700" algn="l"/>
              </a:tabLst>
            </a:pPr>
            <a:r>
              <a:rPr lang="id-ID" sz="1400" dirty="0" smtClean="0">
                <a:solidFill>
                  <a:schemeClr val="tx1"/>
                </a:solidFill>
                <a:latin typeface="Bahnschrift Light Condensed" pitchFamily="34" charset="0"/>
                <a:cs typeface="Calibri" pitchFamily="34" charset="0"/>
              </a:rPr>
              <a:t>Sumber </a:t>
            </a:r>
            <a:r>
              <a:rPr lang="id-ID" sz="1400" dirty="0">
                <a:solidFill>
                  <a:schemeClr val="tx1"/>
                </a:solidFill>
                <a:latin typeface="Bahnschrift Light Condensed" pitchFamily="34" charset="0"/>
                <a:cs typeface="Calibri" pitchFamily="34" charset="0"/>
              </a:rPr>
              <a:t>daya </a:t>
            </a:r>
            <a:r>
              <a:rPr lang="id-ID" sz="1400" dirty="0" smtClean="0">
                <a:solidFill>
                  <a:schemeClr val="tx1"/>
                </a:solidFill>
                <a:latin typeface="Bahnschrift Light Condensed" pitchFamily="34" charset="0"/>
                <a:cs typeface="Calibri" pitchFamily="34" charset="0"/>
              </a:rPr>
              <a:t>manusia</a:t>
            </a:r>
          </a:p>
          <a:p>
            <a:pPr marL="314325" lvl="0" indent="-228600">
              <a:buAutoNum type="arabicPeriod" startAt="3"/>
              <a:tabLst>
                <a:tab pos="266700" algn="l"/>
              </a:tabLst>
            </a:pPr>
            <a:r>
              <a:rPr lang="id-ID" sz="1400" dirty="0" smtClean="0">
                <a:solidFill>
                  <a:schemeClr val="tx1"/>
                </a:solidFill>
                <a:latin typeface="Bahnschrift Light Condensed" pitchFamily="34" charset="0"/>
                <a:cs typeface="Calibri" pitchFamily="34" charset="0"/>
              </a:rPr>
              <a:t>Letak </a:t>
            </a:r>
            <a:r>
              <a:rPr lang="id-ID" sz="1400" dirty="0">
                <a:solidFill>
                  <a:schemeClr val="tx1"/>
                </a:solidFill>
                <a:latin typeface="Bahnschrift Light Condensed" pitchFamily="34" charset="0"/>
                <a:cs typeface="Calibri" pitchFamily="34" charset="0"/>
              </a:rPr>
              <a:t>geografis </a:t>
            </a:r>
            <a:r>
              <a:rPr lang="id-ID" sz="1400" dirty="0" smtClean="0">
                <a:solidFill>
                  <a:schemeClr val="tx1"/>
                </a:solidFill>
                <a:latin typeface="Bahnschrift Light Condensed" pitchFamily="34" charset="0"/>
                <a:cs typeface="Calibri" pitchFamily="34" charset="0"/>
              </a:rPr>
              <a:t>wilayah Kabupaten </a:t>
            </a:r>
            <a:r>
              <a:rPr lang="id-ID" sz="1400" dirty="0">
                <a:solidFill>
                  <a:schemeClr val="tx1"/>
                </a:solidFill>
                <a:latin typeface="Bahnschrift Light Condensed" pitchFamily="34" charset="0"/>
                <a:cs typeface="Calibri" pitchFamily="34" charset="0"/>
              </a:rPr>
              <a:t>Tojo Una-Una</a:t>
            </a:r>
          </a:p>
          <a:p>
            <a:pPr marL="361950" indent="0"/>
            <a:endParaRPr lang="id-ID" sz="1400" dirty="0">
              <a:solidFill>
                <a:schemeClr val="tx1"/>
              </a:solidFill>
              <a:latin typeface="Bahnschrift Light Condensed" pitchFamily="34" charset="0"/>
              <a:cs typeface="Calibri" pitchFamily="34" charset="0"/>
            </a:endParaRPr>
          </a:p>
          <a:p>
            <a:pPr marL="447675" lvl="0">
              <a:tabLst>
                <a:tab pos="447675" algn="l"/>
              </a:tabLst>
            </a:pPr>
            <a:endParaRPr lang="id-ID" sz="1400" dirty="0">
              <a:solidFill>
                <a:schemeClr val="tx1"/>
              </a:solidFill>
              <a:latin typeface="Bahnschrift Light Condensed" pitchFamily="34" charset="0"/>
              <a:cs typeface="Calibri" pitchFamily="34" charset="0"/>
            </a:endParaRPr>
          </a:p>
          <a:p>
            <a:pPr marL="447675" lvl="0">
              <a:tabLst>
                <a:tab pos="447675" algn="l"/>
              </a:tabLst>
            </a:pPr>
            <a:endParaRPr lang="id-ID" sz="1400" dirty="0">
              <a:solidFill>
                <a:schemeClr val="tx1"/>
              </a:solidFill>
              <a:latin typeface="Bahnschrift Light Condensed" pitchFamily="34" charset="0"/>
              <a:cs typeface="Calibri" pitchFamily="34" charset="0"/>
            </a:endParaRPr>
          </a:p>
          <a:p>
            <a:endParaRPr lang="id-ID" sz="1400" dirty="0">
              <a:solidFill>
                <a:schemeClr val="tx1"/>
              </a:solidFill>
              <a:latin typeface="Bahnschrift Light Condensed" pitchFamily="34" charset="0"/>
              <a:cs typeface="Calibri" pitchFamily="34" charset="0"/>
            </a:endParaRPr>
          </a:p>
          <a:p>
            <a:pPr algn="ctr"/>
            <a:endParaRPr lang="id-ID" sz="1400" dirty="0">
              <a:latin typeface="Bahnschrift Light Condensed" pitchFamily="34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6042223" y="1367190"/>
            <a:ext cx="2016224" cy="2616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id-ID" sz="1100" b="1" dirty="0" smtClean="0">
                <a:latin typeface="Comic Sans MS" pitchFamily="66" charset="0"/>
              </a:rPr>
              <a:t>Dinamika &amp; Permasalahan</a:t>
            </a:r>
            <a:endParaRPr lang="id-ID" sz="1100" b="1" dirty="0">
              <a:latin typeface="Comic Sans MS" pitchFamily="66" charset="0"/>
            </a:endParaRPr>
          </a:p>
        </p:txBody>
      </p:sp>
      <p:cxnSp>
        <p:nvCxnSpPr>
          <p:cNvPr id="52" name="Elbow Connector 51"/>
          <p:cNvCxnSpPr/>
          <p:nvPr/>
        </p:nvCxnSpPr>
        <p:spPr>
          <a:xfrm flipV="1">
            <a:off x="3059831" y="1497995"/>
            <a:ext cx="2880321" cy="1739432"/>
          </a:xfrm>
          <a:prstGeom prst="bentConnector3">
            <a:avLst>
              <a:gd name="adj1" fmla="val 66865"/>
            </a:avLst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7050335" y="1648503"/>
            <a:ext cx="0" cy="34033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8812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rrow: Pentagon 4">
            <a:extLst>
              <a:ext uri="{FF2B5EF4-FFF2-40B4-BE49-F238E27FC236}">
                <a16:creationId xmlns:a16="http://schemas.microsoft.com/office/drawing/2014/main" xmlns="" id="{EED37751-35C5-4E69-9338-5D9A4398F9CC}"/>
              </a:ext>
            </a:extLst>
          </p:cNvPr>
          <p:cNvSpPr/>
          <p:nvPr/>
        </p:nvSpPr>
        <p:spPr>
          <a:xfrm>
            <a:off x="899592" y="1620123"/>
            <a:ext cx="1872208" cy="728757"/>
          </a:xfrm>
          <a:prstGeom prst="homePlate">
            <a:avLst/>
          </a:prstGeom>
          <a:solidFill>
            <a:srgbClr val="002060">
              <a:alpha val="85000"/>
            </a:srgbClr>
          </a:solidFill>
          <a:ln>
            <a:noFill/>
          </a:ln>
          <a:effectLst>
            <a:outerShdw blurRad="50800" dist="889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>
                <a:latin typeface="Comic Sans MS" pitchFamily="66" charset="0"/>
              </a:rPr>
              <a:t>Verifikasi Partai Politik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3131840" y="1340768"/>
            <a:ext cx="1368152" cy="1181422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dirty="0" smtClean="0"/>
              <a:t>Seusui Ketentuan UU</a:t>
            </a:r>
            <a:endParaRPr lang="id-ID" sz="1400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07EA6620-13E5-4A1C-9DA7-91657CE9F5E8}"/>
              </a:ext>
            </a:extLst>
          </p:cNvPr>
          <p:cNvCxnSpPr>
            <a:cxnSpLocks/>
          </p:cNvCxnSpPr>
          <p:nvPr/>
        </p:nvCxnSpPr>
        <p:spPr>
          <a:xfrm>
            <a:off x="2771800" y="1988840"/>
            <a:ext cx="360040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5436096" y="422408"/>
            <a:ext cx="1734532" cy="2616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id-ID" sz="1100" dirty="0" smtClean="0">
                <a:latin typeface="Calibri" pitchFamily="34" charset="0"/>
                <a:cs typeface="Calibri" pitchFamily="34" charset="0"/>
              </a:rPr>
              <a:t>Dinamika &amp; Permasalahan</a:t>
            </a:r>
            <a:endParaRPr lang="id-ID" sz="11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5364087" y="971972"/>
            <a:ext cx="3296729" cy="194421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180975" indent="-180975">
              <a:buFont typeface="+mj-lt"/>
              <a:buAutoNum type="arabicPeriod"/>
            </a:pPr>
            <a:endParaRPr lang="id-ID" sz="1100" dirty="0" smtClean="0">
              <a:latin typeface="Comic Sans MS" pitchFamily="66" charset="0"/>
            </a:endParaRPr>
          </a:p>
          <a:p>
            <a:pPr marL="180975" indent="-180975">
              <a:buFont typeface="+mj-lt"/>
              <a:buAutoNum type="arabicPeriod"/>
            </a:pPr>
            <a:endParaRPr lang="id-ID" sz="1100" dirty="0">
              <a:latin typeface="Comic Sans MS" pitchFamily="66" charset="0"/>
            </a:endParaRPr>
          </a:p>
          <a:p>
            <a:pPr marL="180975" indent="-180975">
              <a:lnSpc>
                <a:spcPct val="150000"/>
              </a:lnSpc>
              <a:buFont typeface="+mj-lt"/>
              <a:buAutoNum type="arabicPeriod"/>
            </a:pPr>
            <a:r>
              <a:rPr lang="id-ID" sz="1100" dirty="0" smtClean="0">
                <a:latin typeface="Comic Sans MS" pitchFamily="66" charset="0"/>
              </a:rPr>
              <a:t>Terdapat </a:t>
            </a:r>
            <a:r>
              <a:rPr lang="id-ID" sz="1100" dirty="0">
                <a:latin typeface="Comic Sans MS" pitchFamily="66" charset="0"/>
              </a:rPr>
              <a:t>Beberapa Partai Politik Yang Belum Memiliki Kantor </a:t>
            </a:r>
            <a:r>
              <a:rPr lang="id-ID" sz="1100" dirty="0" smtClean="0">
                <a:latin typeface="Comic Sans MS" pitchFamily="66" charset="0"/>
              </a:rPr>
              <a:t>Permanen</a:t>
            </a:r>
          </a:p>
          <a:p>
            <a:pPr marL="180975" indent="-180975">
              <a:lnSpc>
                <a:spcPct val="150000"/>
              </a:lnSpc>
              <a:buFont typeface="+mj-lt"/>
              <a:buAutoNum type="arabicPeriod"/>
            </a:pPr>
            <a:r>
              <a:rPr lang="id-ID" sz="1100" dirty="0" smtClean="0">
                <a:latin typeface="Comic Sans MS" pitchFamily="66" charset="0"/>
              </a:rPr>
              <a:t>Terdapat Beberapa Anggota Belum Memiliki Kartu Anggota</a:t>
            </a:r>
          </a:p>
          <a:p>
            <a:pPr marL="180975" indent="-180975">
              <a:lnSpc>
                <a:spcPct val="150000"/>
              </a:lnSpc>
              <a:buFont typeface="+mj-lt"/>
              <a:buAutoNum type="arabicPeriod"/>
            </a:pPr>
            <a:r>
              <a:rPr lang="id-ID" sz="1100" dirty="0" smtClean="0">
                <a:latin typeface="Comic Sans MS" pitchFamily="66" charset="0"/>
              </a:rPr>
              <a:t>Pergantian Pengurus Parpol</a:t>
            </a:r>
          </a:p>
          <a:p>
            <a:pPr marL="180975" indent="-180975">
              <a:lnSpc>
                <a:spcPct val="150000"/>
              </a:lnSpc>
              <a:buFont typeface="+mj-lt"/>
              <a:buAutoNum type="arabicPeriod"/>
            </a:pPr>
            <a:r>
              <a:rPr lang="id-ID" sz="1100" dirty="0" smtClean="0">
                <a:latin typeface="Comic Sans MS" pitchFamily="66" charset="0"/>
              </a:rPr>
              <a:t>Tidak ditemukan pengurus parpol pada saat verifikasi faktual</a:t>
            </a:r>
          </a:p>
          <a:p>
            <a:pPr algn="ctr"/>
            <a:endParaRPr lang="id-ID" sz="1100" dirty="0">
              <a:latin typeface="Comic Sans MS" pitchFamily="66" charset="0"/>
            </a:endParaRPr>
          </a:p>
        </p:txBody>
      </p:sp>
      <p:cxnSp>
        <p:nvCxnSpPr>
          <p:cNvPr id="12" name="Elbow Connector 11"/>
          <p:cNvCxnSpPr>
            <a:stCxn id="6" idx="6"/>
            <a:endCxn id="10" idx="1"/>
          </p:cNvCxnSpPr>
          <p:nvPr/>
        </p:nvCxnSpPr>
        <p:spPr>
          <a:xfrm flipV="1">
            <a:off x="4499992" y="553213"/>
            <a:ext cx="936104" cy="1378266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6" name="Arrow: Pentagon 4">
            <a:extLst>
              <a:ext uri="{FF2B5EF4-FFF2-40B4-BE49-F238E27FC236}">
                <a16:creationId xmlns:a16="http://schemas.microsoft.com/office/drawing/2014/main" xmlns="" id="{EED37751-35C5-4E69-9338-5D9A4398F9CC}"/>
              </a:ext>
            </a:extLst>
          </p:cNvPr>
          <p:cNvSpPr/>
          <p:nvPr/>
        </p:nvSpPr>
        <p:spPr>
          <a:xfrm>
            <a:off x="837158" y="3174224"/>
            <a:ext cx="1994731" cy="614816"/>
          </a:xfrm>
          <a:prstGeom prst="homePlate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b="1" dirty="0" smtClean="0">
                <a:latin typeface="Comic Sans MS" pitchFamily="66" charset="0"/>
              </a:rPr>
              <a:t>Tahapan Pencalonan</a:t>
            </a:r>
            <a:endParaRPr lang="en-US" dirty="0"/>
          </a:p>
        </p:txBody>
      </p:sp>
      <p:sp>
        <p:nvSpPr>
          <p:cNvPr id="17" name="Content Placeholder 10"/>
          <p:cNvSpPr>
            <a:spLocks noGrp="1"/>
          </p:cNvSpPr>
          <p:nvPr>
            <p:ph sz="half" idx="2"/>
          </p:nvPr>
        </p:nvSpPr>
        <p:spPr>
          <a:xfrm>
            <a:off x="3236614" y="3140968"/>
            <a:ext cx="1503785" cy="72008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180975" indent="-180975">
              <a:buFont typeface="+mj-lt"/>
              <a:buAutoNum type="arabicPeriod"/>
            </a:pPr>
            <a:r>
              <a:rPr lang="id-ID" sz="1200" b="0" dirty="0" smtClean="0">
                <a:latin typeface="Comic Sans MS" pitchFamily="66" charset="0"/>
              </a:rPr>
              <a:t>Sidang Mediasi 2 Kali</a:t>
            </a:r>
          </a:p>
          <a:p>
            <a:pPr marL="180975" indent="-180975">
              <a:buFont typeface="+mj-lt"/>
              <a:buAutoNum type="arabicPeriod"/>
            </a:pPr>
            <a:r>
              <a:rPr lang="id-ID" sz="1200" b="0" dirty="0" smtClean="0">
                <a:latin typeface="Comic Sans MS" pitchFamily="66" charset="0"/>
              </a:rPr>
              <a:t>Sidang Adjudikasi 1 Kali</a:t>
            </a:r>
            <a:endParaRPr lang="id-ID" sz="1200" b="0" dirty="0">
              <a:latin typeface="Comic Sans MS" pitchFamily="66" charset="0"/>
            </a:endParaRPr>
          </a:p>
          <a:p>
            <a:endParaRPr lang="id-ID" sz="12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cxnSp>
        <p:nvCxnSpPr>
          <p:cNvPr id="19" name="Elbow Connector 18"/>
          <p:cNvCxnSpPr>
            <a:stCxn id="17" idx="3"/>
            <a:endCxn id="20" idx="1"/>
          </p:cNvCxnSpPr>
          <p:nvPr/>
        </p:nvCxnSpPr>
        <p:spPr>
          <a:xfrm flipV="1">
            <a:off x="4740399" y="3343053"/>
            <a:ext cx="983729" cy="157955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5724128" y="3212248"/>
            <a:ext cx="1734532" cy="2616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id-ID" sz="1100" dirty="0" smtClean="0">
                <a:latin typeface="Calibri" pitchFamily="34" charset="0"/>
                <a:cs typeface="Calibri" pitchFamily="34" charset="0"/>
              </a:rPr>
              <a:t>Dinamika &amp; Permasalahan</a:t>
            </a:r>
            <a:endParaRPr lang="id-ID" sz="1100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xmlns="" id="{07EA6620-13E5-4A1C-9DA7-91657CE9F5E8}"/>
              </a:ext>
            </a:extLst>
          </p:cNvPr>
          <p:cNvCxnSpPr>
            <a:cxnSpLocks/>
          </p:cNvCxnSpPr>
          <p:nvPr/>
        </p:nvCxnSpPr>
        <p:spPr>
          <a:xfrm>
            <a:off x="2831889" y="3501008"/>
            <a:ext cx="396367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ounded Rectangle 38"/>
          <p:cNvSpPr/>
          <p:nvPr/>
        </p:nvSpPr>
        <p:spPr>
          <a:xfrm>
            <a:off x="5362127" y="3735077"/>
            <a:ext cx="3296729" cy="194421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180975" indent="-180975">
              <a:buFont typeface="+mj-lt"/>
              <a:buAutoNum type="arabicPeriod"/>
            </a:pPr>
            <a:r>
              <a:rPr lang="id-ID" sz="1100" dirty="0" smtClean="0">
                <a:latin typeface="Comic Sans MS" pitchFamily="66" charset="0"/>
              </a:rPr>
              <a:t>Pemahaman Terhadap Ketentuan Perundang-undangan</a:t>
            </a:r>
          </a:p>
          <a:p>
            <a:pPr marL="180975" indent="-180975">
              <a:buFont typeface="+mj-lt"/>
              <a:buAutoNum type="arabicPeriod"/>
            </a:pPr>
            <a:endParaRPr lang="id-ID" sz="1100" dirty="0">
              <a:latin typeface="Comic Sans MS" pitchFamily="66" charset="0"/>
            </a:endParaRPr>
          </a:p>
          <a:p>
            <a:pPr marL="180975" indent="-180975">
              <a:lnSpc>
                <a:spcPct val="150000"/>
              </a:lnSpc>
              <a:buFont typeface="+mj-lt"/>
              <a:buAutoNum type="arabicPeriod"/>
            </a:pPr>
            <a:r>
              <a:rPr lang="id-ID" sz="1100" dirty="0" smtClean="0">
                <a:latin typeface="Comic Sans MS" pitchFamily="66" charset="0"/>
              </a:rPr>
              <a:t>Kepatuhan Peserta Pemilu Terhadap ketentuan Per undang-undangan</a:t>
            </a:r>
          </a:p>
          <a:p>
            <a:pPr algn="ctr"/>
            <a:endParaRPr lang="id-ID" sz="1100" dirty="0">
              <a:latin typeface="Comic Sans MS" pitchFamily="66" charset="0"/>
            </a:endParaRPr>
          </a:p>
        </p:txBody>
      </p:sp>
      <p:sp>
        <p:nvSpPr>
          <p:cNvPr id="40" name="Title 4"/>
          <p:cNvSpPr>
            <a:spLocks noGrp="1"/>
          </p:cNvSpPr>
          <p:nvPr>
            <p:ph type="title"/>
          </p:nvPr>
        </p:nvSpPr>
        <p:spPr>
          <a:xfrm>
            <a:off x="467544" y="360080"/>
            <a:ext cx="3960440" cy="548640"/>
          </a:xfrm>
          <a:prstGeom prst="horizontalScroll">
            <a:avLst/>
          </a:prstGeom>
          <a:solidFill>
            <a:schemeClr val="bg2">
              <a:lumMod val="7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000" b="1" dirty="0" smtClean="0">
                <a:solidFill>
                  <a:srgbClr val="333399"/>
                </a:solidFill>
                <a:latin typeface="Berlin Sans FB" pitchFamily="34" charset="0"/>
              </a:rPr>
              <a:t>HASIL PENGAWASAN</a:t>
            </a:r>
            <a:endParaRPr lang="id-ID" sz="2000" b="1" dirty="0">
              <a:solidFill>
                <a:srgbClr val="333399"/>
              </a:solidFill>
              <a:latin typeface="Berlin Sans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8723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2554926" y="3083936"/>
            <a:ext cx="2429893" cy="122413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Tx/>
              <a:buChar char="-"/>
            </a:pPr>
            <a:r>
              <a:rPr lang="id-ID" sz="16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Pemungutan Suara Ulang  7 Rekomendasi</a:t>
            </a:r>
          </a:p>
          <a:p>
            <a:pPr marL="285750" indent="-285750">
              <a:buFontTx/>
              <a:buChar char="-"/>
            </a:pPr>
            <a:r>
              <a:rPr lang="id-ID" sz="16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Politik uang Desa Tobil</a:t>
            </a:r>
          </a:p>
          <a:p>
            <a:endParaRPr lang="id-ID" sz="14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id-ID" sz="16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519773" y="1242338"/>
            <a:ext cx="2429042" cy="144016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Tx/>
              <a:buChar char="-"/>
            </a:pPr>
            <a:r>
              <a:rPr lang="id-ID" sz="16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Pemasangan APK Tidak Sesuai ketentuan UU 24 Temuan</a:t>
            </a:r>
          </a:p>
          <a:p>
            <a:pPr marL="285750" indent="-285750">
              <a:buFontTx/>
              <a:buChar char="-"/>
            </a:pPr>
            <a:r>
              <a:rPr lang="id-ID" sz="16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Politik Uang </a:t>
            </a:r>
          </a:p>
          <a:p>
            <a:pPr marL="285750" indent="-285750">
              <a:buFontTx/>
              <a:buChar char="-"/>
            </a:pPr>
            <a:endParaRPr lang="id-ID" sz="16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25996" y="332656"/>
            <a:ext cx="3960440" cy="548640"/>
          </a:xfrm>
          <a:prstGeom prst="horizontalScroll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000" b="1" dirty="0" smtClean="0">
                <a:solidFill>
                  <a:srgbClr val="333399"/>
                </a:solidFill>
                <a:latin typeface="Berlin Sans FB" pitchFamily="34" charset="0"/>
              </a:rPr>
              <a:t>HASIL PENGAWASAN</a:t>
            </a:r>
            <a:endParaRPr lang="id-ID" sz="2000" b="1" dirty="0">
              <a:solidFill>
                <a:srgbClr val="333399"/>
              </a:solidFill>
              <a:latin typeface="Berlin Sans FB" pitchFamily="34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2058061" y="1858620"/>
            <a:ext cx="447662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2087191" y="3696003"/>
            <a:ext cx="496310" cy="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6300192" y="476672"/>
            <a:ext cx="2016224" cy="2616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id-ID" sz="1100" b="1" dirty="0" smtClean="0">
                <a:latin typeface="Comic Sans MS" pitchFamily="66" charset="0"/>
              </a:rPr>
              <a:t>Dinamika &amp; Permasalahan</a:t>
            </a:r>
            <a:endParaRPr lang="id-ID" sz="1100" b="1" dirty="0">
              <a:latin typeface="Comic Sans MS" pitchFamily="66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323012" y="2945212"/>
            <a:ext cx="1734532" cy="2616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id-ID" sz="1100" dirty="0" smtClean="0">
                <a:latin typeface="Calibri" pitchFamily="34" charset="0"/>
                <a:cs typeface="Calibri" pitchFamily="34" charset="0"/>
              </a:rPr>
              <a:t>Dinamika &amp; Permasalahan</a:t>
            </a:r>
            <a:endParaRPr lang="id-ID" sz="11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5887374" y="948333"/>
            <a:ext cx="2429042" cy="144016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Tx/>
              <a:buChar char="-"/>
            </a:pPr>
            <a:r>
              <a:rPr lang="id-ID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Pemahaman regulasi Peserta Pemilu</a:t>
            </a:r>
          </a:p>
          <a:p>
            <a:pPr marL="285750" indent="-285750">
              <a:buFontTx/>
              <a:buChar char="-"/>
            </a:pPr>
            <a:r>
              <a:rPr lang="id-ID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Tingkat Kesadaran Peserta Pemilu terhadap Ketentuan Perundang-undangan</a:t>
            </a:r>
          </a:p>
          <a:p>
            <a:pPr marL="285750" indent="-285750">
              <a:buFontTx/>
              <a:buChar char="-"/>
            </a:pPr>
            <a:endParaRPr lang="id-ID" sz="12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31" name="Elbow Connector 30"/>
          <p:cNvCxnSpPr/>
          <p:nvPr/>
        </p:nvCxnSpPr>
        <p:spPr>
          <a:xfrm flipV="1">
            <a:off x="4984819" y="-1229604"/>
            <a:ext cx="1244216" cy="3088527"/>
          </a:xfrm>
          <a:prstGeom prst="bentConnector3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2" name="Elbow Connector 31"/>
          <p:cNvCxnSpPr>
            <a:stCxn id="3" idx="3"/>
          </p:cNvCxnSpPr>
          <p:nvPr/>
        </p:nvCxnSpPr>
        <p:spPr>
          <a:xfrm flipV="1">
            <a:off x="4984819" y="3083937"/>
            <a:ext cx="1387381" cy="612067"/>
          </a:xfrm>
          <a:prstGeom prst="bentConnector3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4" name="Rounded Rectangle 33"/>
          <p:cNvSpPr/>
          <p:nvPr/>
        </p:nvSpPr>
        <p:spPr>
          <a:xfrm>
            <a:off x="5939753" y="3573016"/>
            <a:ext cx="2376663" cy="131318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Tx/>
              <a:buChar char="-"/>
            </a:pPr>
            <a:endParaRPr lang="id-ID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285750" indent="-285750">
              <a:buFontTx/>
              <a:buChar char="-"/>
            </a:pPr>
            <a:r>
              <a:rPr lang="id-ID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Pemahaman Regulasi Penyelenggara</a:t>
            </a:r>
          </a:p>
          <a:p>
            <a:pPr marL="285750" indent="-285750">
              <a:buFontTx/>
              <a:buChar char="-"/>
            </a:pPr>
            <a:r>
              <a:rPr lang="id-ID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Kapasitas SDM &amp; Kelemahan Regulasi terkait penanganan Temuan &amp; Laporan</a:t>
            </a:r>
          </a:p>
          <a:p>
            <a:endParaRPr lang="id-ID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id-ID" sz="12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0" name="Arrow: Pentagon 4">
            <a:extLst>
              <a:ext uri="{FF2B5EF4-FFF2-40B4-BE49-F238E27FC236}">
                <a16:creationId xmlns:a16="http://schemas.microsoft.com/office/drawing/2014/main" xmlns="" id="{EED37751-35C5-4E69-9338-5D9A4398F9CC}"/>
              </a:ext>
            </a:extLst>
          </p:cNvPr>
          <p:cNvSpPr/>
          <p:nvPr/>
        </p:nvSpPr>
        <p:spPr>
          <a:xfrm>
            <a:off x="185853" y="1550327"/>
            <a:ext cx="1872208" cy="616585"/>
          </a:xfrm>
          <a:prstGeom prst="homePlate">
            <a:avLst/>
          </a:prstGeom>
          <a:solidFill>
            <a:srgbClr val="864081">
              <a:alpha val="85000"/>
            </a:srgbClr>
          </a:solidFill>
          <a:ln>
            <a:noFill/>
          </a:ln>
          <a:effectLst>
            <a:outerShdw blurRad="50800" dist="889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400" dirty="0" smtClean="0"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id-ID" sz="1400" dirty="0" smtClean="0">
                <a:latin typeface="Calibri" pitchFamily="34" charset="0"/>
                <a:cs typeface="Calibri" pitchFamily="34" charset="0"/>
              </a:rPr>
              <a:t>Tahapan </a:t>
            </a:r>
            <a:r>
              <a:rPr lang="id-ID" sz="1400" dirty="0">
                <a:latin typeface="Calibri" pitchFamily="34" charset="0"/>
                <a:cs typeface="Calibri" pitchFamily="34" charset="0"/>
              </a:rPr>
              <a:t>Kampanye</a:t>
            </a:r>
          </a:p>
          <a:p>
            <a:pPr algn="ctr"/>
            <a:endParaRPr lang="en-US" dirty="0"/>
          </a:p>
        </p:txBody>
      </p:sp>
      <p:sp>
        <p:nvSpPr>
          <p:cNvPr id="41" name="Arrow: Pentagon 4">
            <a:extLst>
              <a:ext uri="{FF2B5EF4-FFF2-40B4-BE49-F238E27FC236}">
                <a16:creationId xmlns:a16="http://schemas.microsoft.com/office/drawing/2014/main" xmlns="" id="{EED37751-35C5-4E69-9338-5D9A4398F9CC}"/>
              </a:ext>
            </a:extLst>
          </p:cNvPr>
          <p:cNvSpPr/>
          <p:nvPr/>
        </p:nvSpPr>
        <p:spPr>
          <a:xfrm>
            <a:off x="195214" y="3320607"/>
            <a:ext cx="1872208" cy="750791"/>
          </a:xfrm>
          <a:prstGeom prst="homePlate">
            <a:avLst/>
          </a:prstGeom>
          <a:solidFill>
            <a:schemeClr val="accent3">
              <a:lumMod val="60000"/>
              <a:lumOff val="40000"/>
            </a:schemeClr>
          </a:solidFill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endParaRPr lang="id-ID" sz="12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id-ID" sz="1200" b="1" dirty="0" smtClean="0">
                <a:latin typeface="Calibri" pitchFamily="34" charset="0"/>
                <a:cs typeface="Calibri" pitchFamily="34" charset="0"/>
              </a:rPr>
              <a:t>Tahapan </a:t>
            </a:r>
            <a:r>
              <a:rPr lang="id-ID" sz="1200" b="1" dirty="0">
                <a:latin typeface="Calibri" pitchFamily="34" charset="0"/>
                <a:cs typeface="Calibri" pitchFamily="34" charset="0"/>
              </a:rPr>
              <a:t>Pemungutan, Penghitungan dan Rekapitulasi Suara</a:t>
            </a:r>
          </a:p>
          <a:p>
            <a:endParaRPr lang="en-US" sz="12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6264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0" descr="D:\BAWASLU TOLITOLI\icon-Bawaslu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40352" y="5445224"/>
            <a:ext cx="1179984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: Rounded Corners 5">
            <a:extLst>
              <a:ext uri="{FF2B5EF4-FFF2-40B4-BE49-F238E27FC236}">
                <a16:creationId xmlns:a16="http://schemas.microsoft.com/office/drawing/2014/main" xmlns="" id="{AB090272-524E-41A1-9024-70AED0624E55}"/>
              </a:ext>
            </a:extLst>
          </p:cNvPr>
          <p:cNvSpPr/>
          <p:nvPr/>
        </p:nvSpPr>
        <p:spPr>
          <a:xfrm>
            <a:off x="4355976" y="825255"/>
            <a:ext cx="3691885" cy="803545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FCB117"/>
              </a:gs>
              <a:gs pos="100000">
                <a:srgbClr val="FFDB3F"/>
              </a:gs>
            </a:gsLst>
            <a:lin ang="13500000" scaled="1"/>
            <a:tileRect/>
          </a:gra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HIMBAUAN 115</a:t>
            </a:r>
            <a:endParaRPr lang="en-IN" dirty="0"/>
          </a:p>
        </p:txBody>
      </p:sp>
      <p:sp>
        <p:nvSpPr>
          <p:cNvPr id="10" name="Rectangle: Rounded Corners 6">
            <a:extLst>
              <a:ext uri="{FF2B5EF4-FFF2-40B4-BE49-F238E27FC236}">
                <a16:creationId xmlns:a16="http://schemas.microsoft.com/office/drawing/2014/main" xmlns="" id="{186CF688-458E-4EB1-81DE-7AA330938B30}"/>
              </a:ext>
            </a:extLst>
          </p:cNvPr>
          <p:cNvSpPr/>
          <p:nvPr/>
        </p:nvSpPr>
        <p:spPr>
          <a:xfrm>
            <a:off x="4355976" y="1772816"/>
            <a:ext cx="3691885" cy="803545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F05222"/>
              </a:gs>
              <a:gs pos="100000">
                <a:srgbClr val="FBA31A"/>
              </a:gs>
            </a:gsLst>
            <a:lin ang="13500000" scaled="1"/>
            <a:tileRect/>
          </a:gra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dirty="0" smtClean="0"/>
              <a:t>           SURAT &amp; REKOMENDASI 64</a:t>
            </a:r>
            <a:endParaRPr lang="en-IN" sz="1400" dirty="0"/>
          </a:p>
        </p:txBody>
      </p:sp>
      <p:sp>
        <p:nvSpPr>
          <p:cNvPr id="11" name="Rectangle: Rounded Corners 8">
            <a:extLst>
              <a:ext uri="{FF2B5EF4-FFF2-40B4-BE49-F238E27FC236}">
                <a16:creationId xmlns:a16="http://schemas.microsoft.com/office/drawing/2014/main" xmlns="" id="{980DDF14-D642-4CB0-BC0F-7EAD6872B9E8}"/>
              </a:ext>
            </a:extLst>
          </p:cNvPr>
          <p:cNvSpPr/>
          <p:nvPr/>
        </p:nvSpPr>
        <p:spPr>
          <a:xfrm>
            <a:off x="4355976" y="2708920"/>
            <a:ext cx="3691885" cy="803545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473E8F"/>
              </a:gs>
              <a:gs pos="100000">
                <a:srgbClr val="6957A1"/>
              </a:gs>
            </a:gsLst>
            <a:lin ang="13500000" scaled="1"/>
            <a:tileRect/>
          </a:gra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200" dirty="0" smtClean="0"/>
              <a:t>FGD, RAKOR, RAKER, 17</a:t>
            </a:r>
            <a:endParaRPr lang="en-IN" sz="1200" dirty="0"/>
          </a:p>
        </p:txBody>
      </p:sp>
      <p:sp>
        <p:nvSpPr>
          <p:cNvPr id="12" name="Rectangle: Rounded Corners 9">
            <a:extLst>
              <a:ext uri="{FF2B5EF4-FFF2-40B4-BE49-F238E27FC236}">
                <a16:creationId xmlns:a16="http://schemas.microsoft.com/office/drawing/2014/main" xmlns="" id="{21F7E015-D0BE-4AA1-8D19-9624E21EB4A1}"/>
              </a:ext>
            </a:extLst>
          </p:cNvPr>
          <p:cNvSpPr/>
          <p:nvPr/>
        </p:nvSpPr>
        <p:spPr>
          <a:xfrm>
            <a:off x="4355976" y="3645024"/>
            <a:ext cx="3691885" cy="803545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00AAA9"/>
              </a:gs>
              <a:gs pos="100000">
                <a:srgbClr val="00AED0"/>
              </a:gs>
            </a:gsLst>
            <a:lin ang="13500000" scaled="1"/>
            <a:tileRect/>
          </a:gra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 smtClean="0"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id-ID" sz="1600" dirty="0" smtClean="0">
                <a:latin typeface="Calibri" pitchFamily="34" charset="0"/>
                <a:cs typeface="Calibri" pitchFamily="34" charset="0"/>
              </a:rPr>
              <a:t>“             Media </a:t>
            </a:r>
            <a:r>
              <a:rPr lang="id-ID" sz="1600" dirty="0">
                <a:latin typeface="Calibri" pitchFamily="34" charset="0"/>
                <a:cs typeface="Calibri" pitchFamily="34" charset="0"/>
              </a:rPr>
              <a:t>Cetak dan Elektronik</a:t>
            </a:r>
            <a:r>
              <a:rPr lang="id-ID" dirty="0">
                <a:latin typeface="Calibri" pitchFamily="34" charset="0"/>
                <a:cs typeface="Calibri" pitchFamily="34" charset="0"/>
              </a:rPr>
              <a:t>”</a:t>
            </a:r>
          </a:p>
          <a:p>
            <a:pPr algn="ctr"/>
            <a:endParaRPr lang="en-IN" dirty="0"/>
          </a:p>
        </p:txBody>
      </p:sp>
      <p:sp>
        <p:nvSpPr>
          <p:cNvPr id="14" name="Rectangle: Rounded Corners 5">
            <a:extLst>
              <a:ext uri="{FF2B5EF4-FFF2-40B4-BE49-F238E27FC236}">
                <a16:creationId xmlns:a16="http://schemas.microsoft.com/office/drawing/2014/main" xmlns="" id="{AB090272-524E-41A1-9024-70AED0624E55}"/>
              </a:ext>
            </a:extLst>
          </p:cNvPr>
          <p:cNvSpPr/>
          <p:nvPr/>
        </p:nvSpPr>
        <p:spPr>
          <a:xfrm>
            <a:off x="4427984" y="4559516"/>
            <a:ext cx="3619877" cy="803545"/>
          </a:xfrm>
          <a:prstGeom prst="roundRect">
            <a:avLst>
              <a:gd name="adj" fmla="val 50000"/>
            </a:avLst>
          </a:prstGeom>
          <a:solidFill>
            <a:srgbClr val="66FF33"/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  MOU &amp; LAIN-LAIN 5</a:t>
            </a:r>
            <a:endParaRPr lang="en-IN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xmlns="" id="{D5638B25-FB3B-4D2F-9A62-53FCA9A6476D}"/>
              </a:ext>
            </a:extLst>
          </p:cNvPr>
          <p:cNvSpPr/>
          <p:nvPr/>
        </p:nvSpPr>
        <p:spPr>
          <a:xfrm>
            <a:off x="755577" y="2492896"/>
            <a:ext cx="1872208" cy="1656184"/>
          </a:xfrm>
          <a:prstGeom prst="ellipse">
            <a:avLst/>
          </a:prstGeom>
          <a:solidFill>
            <a:schemeClr val="accent4">
              <a:lumMod val="50000"/>
            </a:schemeClr>
          </a:solidFill>
          <a:ln>
            <a:noFill/>
          </a:ln>
          <a:effectLst>
            <a:innerShdw blurRad="952500">
              <a:schemeClr val="tx1">
                <a:lumMod val="50000"/>
                <a:lumOff val="50000"/>
              </a:scheme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200" dirty="0" smtClean="0"/>
              <a:t>PENGAWASAN PENCEGAHAN  </a:t>
            </a:r>
            <a:endParaRPr lang="en-IN" sz="1200" dirty="0"/>
          </a:p>
        </p:txBody>
      </p:sp>
      <p:sp>
        <p:nvSpPr>
          <p:cNvPr id="21" name="Freeform: Shape 10">
            <a:extLst>
              <a:ext uri="{FF2B5EF4-FFF2-40B4-BE49-F238E27FC236}">
                <a16:creationId xmlns:a16="http://schemas.microsoft.com/office/drawing/2014/main" xmlns="" id="{2ABEA3DE-1A3C-4AA6-9508-7019940E0F8E}"/>
              </a:ext>
            </a:extLst>
          </p:cNvPr>
          <p:cNvSpPr/>
          <p:nvPr/>
        </p:nvSpPr>
        <p:spPr>
          <a:xfrm>
            <a:off x="2123728" y="2246596"/>
            <a:ext cx="864096" cy="2118508"/>
          </a:xfrm>
          <a:custGeom>
            <a:avLst/>
            <a:gdLst>
              <a:gd name="connsiteX0" fmla="*/ 0 w 2688152"/>
              <a:gd name="connsiteY0" fmla="*/ 0 h 5376300"/>
              <a:gd name="connsiteX1" fmla="*/ 2 w 2688152"/>
              <a:gd name="connsiteY1" fmla="*/ 0 h 5376300"/>
              <a:gd name="connsiteX2" fmla="*/ 2688152 w 2688152"/>
              <a:gd name="connsiteY2" fmla="*/ 2688150 h 5376300"/>
              <a:gd name="connsiteX3" fmla="*/ 2 w 2688152"/>
              <a:gd name="connsiteY3" fmla="*/ 5376300 h 5376300"/>
              <a:gd name="connsiteX4" fmla="*/ 0 w 2688152"/>
              <a:gd name="connsiteY4" fmla="*/ 5376300 h 5376300"/>
              <a:gd name="connsiteX5" fmla="*/ 0 w 2688152"/>
              <a:gd name="connsiteY5" fmla="*/ 5268071 h 5376300"/>
              <a:gd name="connsiteX6" fmla="*/ 186213 w 2688152"/>
              <a:gd name="connsiteY6" fmla="*/ 5258902 h 5376300"/>
              <a:gd name="connsiteX7" fmla="*/ 2565270 w 2688152"/>
              <a:gd name="connsiteY7" fmla="*/ 2688151 h 5376300"/>
              <a:gd name="connsiteX8" fmla="*/ 186213 w 2688152"/>
              <a:gd name="connsiteY8" fmla="*/ 117401 h 5376300"/>
              <a:gd name="connsiteX9" fmla="*/ 0 w 2688152"/>
              <a:gd name="connsiteY9" fmla="*/ 108231 h 5376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688152" h="5376300">
                <a:moveTo>
                  <a:pt x="0" y="0"/>
                </a:moveTo>
                <a:lnTo>
                  <a:pt x="2" y="0"/>
                </a:lnTo>
                <a:cubicBezTo>
                  <a:pt x="1484626" y="0"/>
                  <a:pt x="2688152" y="1203526"/>
                  <a:pt x="2688152" y="2688150"/>
                </a:cubicBezTo>
                <a:cubicBezTo>
                  <a:pt x="2688152" y="4172775"/>
                  <a:pt x="1484626" y="5376300"/>
                  <a:pt x="2" y="5376300"/>
                </a:cubicBezTo>
                <a:lnTo>
                  <a:pt x="0" y="5376300"/>
                </a:lnTo>
                <a:lnTo>
                  <a:pt x="0" y="5268071"/>
                </a:lnTo>
                <a:lnTo>
                  <a:pt x="186213" y="5258902"/>
                </a:lnTo>
                <a:cubicBezTo>
                  <a:pt x="1522494" y="5126571"/>
                  <a:pt x="2565270" y="4026109"/>
                  <a:pt x="2565270" y="2688151"/>
                </a:cubicBezTo>
                <a:cubicBezTo>
                  <a:pt x="2565270" y="1350193"/>
                  <a:pt x="1522494" y="249732"/>
                  <a:pt x="186213" y="117401"/>
                </a:cubicBezTo>
                <a:lnTo>
                  <a:pt x="0" y="108231"/>
                </a:lnTo>
                <a:close/>
              </a:path>
            </a:pathLst>
          </a:custGeom>
          <a:solidFill>
            <a:srgbClr val="333399"/>
          </a:solidFill>
          <a:ln w="82550">
            <a:solidFill>
              <a:srgbClr val="333399"/>
            </a:solidFill>
          </a:ln>
          <a:effectLst>
            <a:glow rad="76200">
              <a:schemeClr val="accent5">
                <a:satMod val="175000"/>
                <a:alpha val="9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xmlns="" id="{2267874A-3B9D-4328-88FF-CF8ACCB7D67F}"/>
              </a:ext>
            </a:extLst>
          </p:cNvPr>
          <p:cNvSpPr/>
          <p:nvPr/>
        </p:nvSpPr>
        <p:spPr>
          <a:xfrm>
            <a:off x="2339752" y="4012655"/>
            <a:ext cx="352449" cy="352449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254000" dist="38100" dir="2700000" sx="102000" sy="102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xmlns="" id="{2267874A-3B9D-4328-88FF-CF8ACCB7D67F}"/>
              </a:ext>
            </a:extLst>
          </p:cNvPr>
          <p:cNvSpPr/>
          <p:nvPr/>
        </p:nvSpPr>
        <p:spPr>
          <a:xfrm>
            <a:off x="2709918" y="3652615"/>
            <a:ext cx="352449" cy="352449"/>
          </a:xfrm>
          <a:prstGeom prst="ellipse">
            <a:avLst/>
          </a:prstGeom>
          <a:solidFill>
            <a:srgbClr val="00AECD"/>
          </a:solidFill>
          <a:ln>
            <a:noFill/>
          </a:ln>
          <a:effectLst>
            <a:outerShdw blurRad="254000" dist="38100" dir="2700000" sx="102000" sy="102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xmlns="" id="{2267874A-3B9D-4328-88FF-CF8ACCB7D67F}"/>
              </a:ext>
            </a:extLst>
          </p:cNvPr>
          <p:cNvSpPr/>
          <p:nvPr/>
        </p:nvSpPr>
        <p:spPr>
          <a:xfrm>
            <a:off x="2771800" y="3129625"/>
            <a:ext cx="352449" cy="352449"/>
          </a:xfrm>
          <a:prstGeom prst="ellipse">
            <a:avLst/>
          </a:prstGeom>
          <a:solidFill>
            <a:srgbClr val="6600CC"/>
          </a:solidFill>
          <a:ln>
            <a:solidFill>
              <a:srgbClr val="6600CC"/>
            </a:solidFill>
          </a:ln>
          <a:effectLst>
            <a:outerShdw blurRad="254000" dist="38100" dir="2700000" sx="102000" sy="102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xmlns="" id="{2267874A-3B9D-4328-88FF-CF8ACCB7D67F}"/>
              </a:ext>
            </a:extLst>
          </p:cNvPr>
          <p:cNvSpPr/>
          <p:nvPr/>
        </p:nvSpPr>
        <p:spPr>
          <a:xfrm>
            <a:off x="2699792" y="2636912"/>
            <a:ext cx="352449" cy="352449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254000" dist="38100" dir="2700000" sx="102000" sy="102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xmlns="" id="{2267874A-3B9D-4328-88FF-CF8ACCB7D67F}"/>
              </a:ext>
            </a:extLst>
          </p:cNvPr>
          <p:cNvSpPr/>
          <p:nvPr/>
        </p:nvSpPr>
        <p:spPr>
          <a:xfrm>
            <a:off x="2339752" y="2204864"/>
            <a:ext cx="352449" cy="352449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254000" dist="38100" dir="2700000" sx="102000" sy="102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xmlns="" id="{63CB4BA0-F152-4384-A44D-958FAFFFCA01}"/>
              </a:ext>
            </a:extLst>
          </p:cNvPr>
          <p:cNvSpPr/>
          <p:nvPr/>
        </p:nvSpPr>
        <p:spPr>
          <a:xfrm>
            <a:off x="4465135" y="4639344"/>
            <a:ext cx="643888" cy="643888"/>
          </a:xfrm>
          <a:prstGeom prst="ellipse">
            <a:avLst/>
          </a:prstGeom>
          <a:gradFill flip="none" rotWithShape="1">
            <a:gsLst>
              <a:gs pos="0">
                <a:srgbClr val="DDE1E2"/>
              </a:gs>
              <a:gs pos="100000">
                <a:srgbClr val="FFFFFF"/>
              </a:gs>
            </a:gsLst>
            <a:lin ang="16200000" scaled="1"/>
            <a:tileRect/>
          </a:gradFill>
          <a:ln w="558800">
            <a:noFill/>
          </a:ln>
          <a:effectLst>
            <a:outerShdw blurRad="330200" dist="63500" dir="2700000" sx="106000" sy="106000" algn="tl" rotWithShape="0">
              <a:schemeClr val="tx1">
                <a:lumMod val="75000"/>
                <a:lumOff val="25000"/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 extrusionH="152400" prstMaterial="matte">
            <a:bevelT w="101600" h="12700" prst="softRound"/>
            <a:contourClr>
              <a:schemeClr val="bg1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xmlns="" id="{63CB4BA0-F152-4384-A44D-958FAFFFCA01}"/>
              </a:ext>
            </a:extLst>
          </p:cNvPr>
          <p:cNvSpPr/>
          <p:nvPr/>
        </p:nvSpPr>
        <p:spPr>
          <a:xfrm>
            <a:off x="4427984" y="3724852"/>
            <a:ext cx="643888" cy="643888"/>
          </a:xfrm>
          <a:prstGeom prst="ellipse">
            <a:avLst/>
          </a:prstGeom>
          <a:gradFill flip="none" rotWithShape="1">
            <a:gsLst>
              <a:gs pos="0">
                <a:srgbClr val="DDE1E2"/>
              </a:gs>
              <a:gs pos="100000">
                <a:srgbClr val="FFFFFF"/>
              </a:gs>
            </a:gsLst>
            <a:lin ang="16200000" scaled="1"/>
            <a:tileRect/>
          </a:gradFill>
          <a:ln w="558800">
            <a:noFill/>
          </a:ln>
          <a:effectLst>
            <a:outerShdw blurRad="330200" dist="63500" dir="2700000" sx="106000" sy="106000" algn="tl" rotWithShape="0">
              <a:schemeClr val="tx1">
                <a:lumMod val="75000"/>
                <a:lumOff val="25000"/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 extrusionH="152400" prstMaterial="matte">
            <a:bevelT w="101600" h="12700" prst="softRound"/>
            <a:contourClr>
              <a:schemeClr val="bg1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xmlns="" id="{63CB4BA0-F152-4384-A44D-958FAFFFCA01}"/>
              </a:ext>
            </a:extLst>
          </p:cNvPr>
          <p:cNvSpPr/>
          <p:nvPr/>
        </p:nvSpPr>
        <p:spPr>
          <a:xfrm>
            <a:off x="4442081" y="2788748"/>
            <a:ext cx="643888" cy="643888"/>
          </a:xfrm>
          <a:prstGeom prst="ellipse">
            <a:avLst/>
          </a:prstGeom>
          <a:gradFill flip="none" rotWithShape="1">
            <a:gsLst>
              <a:gs pos="0">
                <a:srgbClr val="DDE1E2"/>
              </a:gs>
              <a:gs pos="100000">
                <a:srgbClr val="FFFFFF"/>
              </a:gs>
            </a:gsLst>
            <a:lin ang="16200000" scaled="1"/>
            <a:tileRect/>
          </a:gradFill>
          <a:ln w="558800">
            <a:noFill/>
          </a:ln>
          <a:effectLst>
            <a:outerShdw blurRad="330200" dist="63500" dir="2700000" sx="106000" sy="106000" algn="tl" rotWithShape="0">
              <a:schemeClr val="tx1">
                <a:lumMod val="75000"/>
                <a:lumOff val="25000"/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 extrusionH="152400" prstMaterial="matte">
            <a:bevelT w="101600" h="12700" prst="softRound"/>
            <a:contourClr>
              <a:schemeClr val="bg1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xmlns="" id="{63CB4BA0-F152-4384-A44D-958FAFFFCA01}"/>
              </a:ext>
            </a:extLst>
          </p:cNvPr>
          <p:cNvSpPr/>
          <p:nvPr/>
        </p:nvSpPr>
        <p:spPr>
          <a:xfrm>
            <a:off x="4450457" y="1852644"/>
            <a:ext cx="643888" cy="643888"/>
          </a:xfrm>
          <a:prstGeom prst="ellipse">
            <a:avLst/>
          </a:prstGeom>
          <a:gradFill flip="none" rotWithShape="1">
            <a:gsLst>
              <a:gs pos="0">
                <a:srgbClr val="DDE1E2"/>
              </a:gs>
              <a:gs pos="100000">
                <a:srgbClr val="FFFFFF"/>
              </a:gs>
            </a:gsLst>
            <a:lin ang="16200000" scaled="1"/>
            <a:tileRect/>
          </a:gradFill>
          <a:ln w="558800">
            <a:noFill/>
          </a:ln>
          <a:effectLst>
            <a:outerShdw blurRad="330200" dist="63500" dir="2700000" sx="106000" sy="106000" algn="tl" rotWithShape="0">
              <a:schemeClr val="tx1">
                <a:lumMod val="75000"/>
                <a:lumOff val="25000"/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 extrusionH="152400" prstMaterial="matte">
            <a:bevelT w="101600" h="12700" prst="softRound"/>
            <a:contourClr>
              <a:schemeClr val="bg1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xmlns="" id="{63CB4BA0-F152-4384-A44D-958FAFFFCA01}"/>
              </a:ext>
            </a:extLst>
          </p:cNvPr>
          <p:cNvSpPr/>
          <p:nvPr/>
        </p:nvSpPr>
        <p:spPr>
          <a:xfrm>
            <a:off x="4451606" y="905083"/>
            <a:ext cx="643888" cy="643888"/>
          </a:xfrm>
          <a:prstGeom prst="ellipse">
            <a:avLst/>
          </a:prstGeom>
          <a:gradFill flip="none" rotWithShape="1">
            <a:gsLst>
              <a:gs pos="0">
                <a:srgbClr val="DDE1E2"/>
              </a:gs>
              <a:gs pos="100000">
                <a:srgbClr val="FFFFFF"/>
              </a:gs>
            </a:gsLst>
            <a:lin ang="16200000" scaled="1"/>
            <a:tileRect/>
          </a:gradFill>
          <a:ln w="558800">
            <a:noFill/>
          </a:ln>
          <a:effectLst>
            <a:outerShdw blurRad="330200" dist="63500" dir="2700000" sx="106000" sy="106000" algn="tl" rotWithShape="0">
              <a:schemeClr val="tx1">
                <a:lumMod val="75000"/>
                <a:lumOff val="25000"/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 extrusionH="152400" prstMaterial="matte">
            <a:bevelT w="101600" h="12700" prst="softRound"/>
            <a:contourClr>
              <a:schemeClr val="bg1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3" name="Straight Connector 2"/>
          <p:cNvCxnSpPr>
            <a:stCxn id="29" idx="7"/>
            <a:endCxn id="34" idx="2"/>
          </p:cNvCxnSpPr>
          <p:nvPr/>
        </p:nvCxnSpPr>
        <p:spPr>
          <a:xfrm flipV="1">
            <a:off x="2640586" y="1227027"/>
            <a:ext cx="1811020" cy="102945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28" idx="7"/>
            <a:endCxn id="33" idx="2"/>
          </p:cNvCxnSpPr>
          <p:nvPr/>
        </p:nvCxnSpPr>
        <p:spPr>
          <a:xfrm flipV="1">
            <a:off x="3000626" y="2174588"/>
            <a:ext cx="1449831" cy="513939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27" idx="6"/>
            <a:endCxn id="32" idx="2"/>
          </p:cNvCxnSpPr>
          <p:nvPr/>
        </p:nvCxnSpPr>
        <p:spPr>
          <a:xfrm flipV="1">
            <a:off x="3124249" y="3110692"/>
            <a:ext cx="1317832" cy="19515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26" idx="6"/>
            <a:endCxn id="31" idx="2"/>
          </p:cNvCxnSpPr>
          <p:nvPr/>
        </p:nvCxnSpPr>
        <p:spPr>
          <a:xfrm>
            <a:off x="3062367" y="3828840"/>
            <a:ext cx="1365617" cy="21795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25" idx="5"/>
          </p:cNvCxnSpPr>
          <p:nvPr/>
        </p:nvCxnSpPr>
        <p:spPr>
          <a:xfrm>
            <a:off x="2640586" y="4313489"/>
            <a:ext cx="1811020" cy="555671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728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2210</TotalTime>
  <Words>743</Words>
  <Application>Microsoft Office PowerPoint</Application>
  <PresentationFormat>On-screen Show (4:3)</PresentationFormat>
  <Paragraphs>204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Angles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HASIL PENGAWASAN</vt:lpstr>
      <vt:lpstr>HASIL PENGAWASAN</vt:lpstr>
      <vt:lpstr>HASIL PENGAWASAN</vt:lpstr>
      <vt:lpstr>PowerPoint Presentation</vt:lpstr>
      <vt:lpstr>HASIL PENGAWASAN</vt:lpstr>
      <vt:lpstr>HASIL PENGAWASAN</vt:lpstr>
      <vt:lpstr>PowerPoint Presentation</vt:lpstr>
      <vt:lpstr>Teknis Pengawasan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LAPORAN AKHIR PENGAWASAN  DIVISI PENCEGAHAN HUBUNGAN ANTAR LEMBAGA &amp; HUBUNGAN MASYARAKAT</dc:title>
  <dc:creator>HP</dc:creator>
  <cp:lastModifiedBy>Bawaslu Touna</cp:lastModifiedBy>
  <cp:revision>284</cp:revision>
  <dcterms:created xsi:type="dcterms:W3CDTF">2019-08-30T07:42:01Z</dcterms:created>
  <dcterms:modified xsi:type="dcterms:W3CDTF">2019-09-05T16:05:58Z</dcterms:modified>
</cp:coreProperties>
</file>