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31" r:id="rId4"/>
    <p:sldId id="333" r:id="rId5"/>
    <p:sldId id="334" r:id="rId6"/>
    <p:sldId id="335" r:id="rId7"/>
    <p:sldId id="336" r:id="rId8"/>
    <p:sldId id="338" r:id="rId9"/>
    <p:sldId id="339" r:id="rId10"/>
    <p:sldId id="340" r:id="rId11"/>
    <p:sldId id="341" r:id="rId12"/>
    <p:sldId id="344" r:id="rId13"/>
    <p:sldId id="342" r:id="rId14"/>
    <p:sldId id="345" r:id="rId15"/>
    <p:sldId id="346" r:id="rId16"/>
    <p:sldId id="347" r:id="rId17"/>
    <p:sldId id="349" r:id="rId18"/>
    <p:sldId id="351" r:id="rId19"/>
    <p:sldId id="350" r:id="rId20"/>
    <p:sldId id="352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57" d="100"/>
          <a:sy n="57" d="100"/>
        </p:scale>
        <p:origin x="-166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EKAPAN%20PERIODIK%2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 sz="1200"/>
            </a:pPr>
            <a:r>
              <a:rPr lang="en-US" sz="1200" dirty="0"/>
              <a:t>Data </a:t>
            </a:r>
            <a:r>
              <a:rPr lang="en-US" sz="1200" dirty="0" err="1"/>
              <a:t>Pemilih</a:t>
            </a:r>
            <a:r>
              <a:rPr lang="en-US" sz="1200" baseline="0" dirty="0"/>
              <a:t> TMS Yang </a:t>
            </a:r>
            <a:r>
              <a:rPr lang="en-US" sz="1200" baseline="0" dirty="0" err="1"/>
              <a:t>Masuk</a:t>
            </a:r>
            <a:r>
              <a:rPr lang="en-US" sz="1200" baseline="0" dirty="0"/>
              <a:t> </a:t>
            </a:r>
            <a:r>
              <a:rPr lang="en-US" sz="1200" baseline="0" dirty="0" err="1"/>
              <a:t>Dalam</a:t>
            </a:r>
            <a:r>
              <a:rPr lang="en-US" sz="1200" baseline="0" dirty="0"/>
              <a:t> DPT</a:t>
            </a:r>
            <a:endParaRPr lang="en-US" sz="12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7.7513487897347064E-2"/>
          <c:y val="0.1299703162104737"/>
          <c:w val="0.8923939195100612"/>
          <c:h val="0.60062148481440236"/>
        </c:manualLayout>
      </c:layout>
      <c:barChart>
        <c:barDir val="col"/>
        <c:grouping val="clustered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400</a:t>
                    </a:r>
                  </a:p>
                </c:rich>
              </c:tx>
              <c:dLblPos val="inEnd"/>
              <c:showVal val="1"/>
            </c:dLbl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dLblPos val="inEnd"/>
            <c:showVal val="1"/>
          </c:dLbls>
          <c:cat>
            <c:strRef>
              <c:f>Sheet1!$A$2:$A$9</c:f>
              <c:strCache>
                <c:ptCount val="8"/>
                <c:pt idx="0">
                  <c:v>Meninggal</c:v>
                </c:pt>
                <c:pt idx="1">
                  <c:v>Ganda</c:v>
                </c:pt>
                <c:pt idx="2">
                  <c:v>Di Bawa Umur</c:v>
                </c:pt>
                <c:pt idx="3">
                  <c:v>Tidak Dikenal</c:v>
                </c:pt>
                <c:pt idx="4">
                  <c:v>TNI</c:v>
                </c:pt>
                <c:pt idx="5">
                  <c:v>Hilang Ingatan</c:v>
                </c:pt>
                <c:pt idx="6">
                  <c:v>Bukan Penduduk</c:v>
                </c:pt>
                <c:pt idx="7">
                  <c:v>Ubah Data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400</c:v>
                </c:pt>
                <c:pt idx="1">
                  <c:v>615</c:v>
                </c:pt>
                <c:pt idx="2">
                  <c:v>1</c:v>
                </c:pt>
                <c:pt idx="3">
                  <c:v>18</c:v>
                </c:pt>
                <c:pt idx="4">
                  <c:v>2</c:v>
                </c:pt>
                <c:pt idx="5">
                  <c:v>2</c:v>
                </c:pt>
                <c:pt idx="6">
                  <c:v>51</c:v>
                </c:pt>
                <c:pt idx="7">
                  <c:v>140</c:v>
                </c:pt>
              </c:numCache>
            </c:numRef>
          </c:val>
        </c:ser>
        <c:dLbls>
          <c:showVal val="1"/>
        </c:dLbls>
        <c:gapWidth val="75"/>
        <c:overlap val="-25"/>
        <c:axId val="101131776"/>
        <c:axId val="101133696"/>
      </c:barChart>
      <c:catAx>
        <c:axId val="1011317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Total 1229 Pemilih</a:t>
                </a:r>
                <a:r>
                  <a:rPr lang="en-US" baseline="0"/>
                  <a:t> 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79086322543015453"/>
              <c:y val="0.91188476440444943"/>
            </c:manualLayout>
          </c:layout>
        </c:title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1133696"/>
        <c:crosses val="autoZero"/>
        <c:auto val="1"/>
        <c:lblAlgn val="ctr"/>
        <c:lblOffset val="100"/>
      </c:catAx>
      <c:valAx>
        <c:axId val="10113369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en-US"/>
            </a:pPr>
            <a:endParaRPr lang="en-US"/>
          </a:p>
        </c:txPr>
        <c:crossAx val="101131776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 sz="1200"/>
            </a:pPr>
            <a:r>
              <a:rPr lang="en-US" sz="1200" dirty="0"/>
              <a:t>Data </a:t>
            </a:r>
            <a:r>
              <a:rPr lang="en-US" sz="1200" dirty="0" err="1"/>
              <a:t>Pelanggaran</a:t>
            </a:r>
            <a:r>
              <a:rPr lang="en-US" sz="1200" dirty="0"/>
              <a:t> APK </a:t>
            </a:r>
            <a:r>
              <a:rPr lang="en-US" sz="1200" dirty="0" err="1"/>
              <a:t>dan</a:t>
            </a:r>
            <a:r>
              <a:rPr lang="en-US" sz="1200" dirty="0"/>
              <a:t> BK </a:t>
            </a:r>
            <a:r>
              <a:rPr lang="en-US" sz="1200" dirty="0" err="1"/>
              <a:t>Partai</a:t>
            </a:r>
            <a:r>
              <a:rPr lang="en-US" sz="1200" dirty="0"/>
              <a:t> </a:t>
            </a:r>
            <a:r>
              <a:rPr lang="en-US" sz="1200" dirty="0" err="1"/>
              <a:t>Politik</a:t>
            </a:r>
            <a:endParaRPr lang="en-US" sz="1200" dirty="0"/>
          </a:p>
        </c:rich>
      </c:tx>
      <c:layout>
        <c:manualLayout>
          <c:xMode val="edge"/>
          <c:yMode val="edge"/>
          <c:x val="0.2486391155983938"/>
          <c:y val="0"/>
        </c:manualLayout>
      </c:layout>
      <c:overlay val="1"/>
    </c:title>
    <c:plotArea>
      <c:layout>
        <c:manualLayout>
          <c:layoutTarget val="inner"/>
          <c:xMode val="edge"/>
          <c:yMode val="edge"/>
          <c:x val="7.5567038495188102E-2"/>
          <c:y val="0.10317460317460322"/>
          <c:w val="0.92443296150481158"/>
          <c:h val="0.64316491688539301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APK</c:v>
                </c:pt>
              </c:strCache>
            </c:strRef>
          </c:tx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Sheet1!$B$2:$O$2</c:f>
              <c:numCache>
                <c:formatCode>General</c:formatCode>
                <c:ptCount val="14"/>
                <c:pt idx="0">
                  <c:v>37</c:v>
                </c:pt>
                <c:pt idx="1">
                  <c:v>126</c:v>
                </c:pt>
                <c:pt idx="2">
                  <c:v>53</c:v>
                </c:pt>
                <c:pt idx="3">
                  <c:v>79</c:v>
                </c:pt>
                <c:pt idx="4">
                  <c:v>100</c:v>
                </c:pt>
                <c:pt idx="5">
                  <c:v>18</c:v>
                </c:pt>
                <c:pt idx="6">
                  <c:v>72</c:v>
                </c:pt>
                <c:pt idx="7">
                  <c:v>64</c:v>
                </c:pt>
                <c:pt idx="8">
                  <c:v>25</c:v>
                </c:pt>
                <c:pt idx="9">
                  <c:v>52</c:v>
                </c:pt>
                <c:pt idx="10">
                  <c:v>67</c:v>
                </c:pt>
                <c:pt idx="11">
                  <c:v>166</c:v>
                </c:pt>
                <c:pt idx="12">
                  <c:v>66</c:v>
                </c:pt>
                <c:pt idx="13">
                  <c:v>41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BK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Sheet1!$B$3:$O$3</c:f>
              <c:numCache>
                <c:formatCode>General</c:formatCode>
                <c:ptCount val="14"/>
                <c:pt idx="0">
                  <c:v>28</c:v>
                </c:pt>
                <c:pt idx="1">
                  <c:v>161</c:v>
                </c:pt>
                <c:pt idx="2">
                  <c:v>36</c:v>
                </c:pt>
                <c:pt idx="3">
                  <c:v>72</c:v>
                </c:pt>
                <c:pt idx="4">
                  <c:v>107</c:v>
                </c:pt>
                <c:pt idx="5">
                  <c:v>8</c:v>
                </c:pt>
                <c:pt idx="6">
                  <c:v>130</c:v>
                </c:pt>
                <c:pt idx="7">
                  <c:v>17</c:v>
                </c:pt>
                <c:pt idx="8">
                  <c:v>34</c:v>
                </c:pt>
                <c:pt idx="9">
                  <c:v>32</c:v>
                </c:pt>
                <c:pt idx="10">
                  <c:v>18</c:v>
                </c:pt>
                <c:pt idx="11">
                  <c:v>155</c:v>
                </c:pt>
                <c:pt idx="12">
                  <c:v>62</c:v>
                </c:pt>
                <c:pt idx="13">
                  <c:v>6</c:v>
                </c:pt>
              </c:numCache>
            </c:numRef>
          </c:val>
        </c:ser>
        <c:axId val="153735168"/>
        <c:axId val="153736704"/>
      </c:barChart>
      <c:catAx>
        <c:axId val="15373516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3736704"/>
        <c:crosses val="autoZero"/>
        <c:auto val="1"/>
        <c:lblAlgn val="ctr"/>
        <c:lblOffset val="100"/>
      </c:catAx>
      <c:valAx>
        <c:axId val="153736704"/>
        <c:scaling>
          <c:orientation val="minMax"/>
        </c:scaling>
        <c:delete val="1"/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Total 1.833</a:t>
                </a:r>
              </a:p>
            </c:rich>
          </c:tx>
          <c:layout>
            <c:manualLayout>
              <c:xMode val="edge"/>
              <c:yMode val="edge"/>
              <c:x val="1.2574156873606876E-2"/>
              <c:y val="0.39362690774764841"/>
            </c:manualLayout>
          </c:layout>
        </c:title>
        <c:numFmt formatCode="General" sourceLinked="1"/>
        <c:tickLblPos val="nextTo"/>
        <c:crossAx val="153735168"/>
        <c:crosses val="autoZero"/>
        <c:crossBetween val="between"/>
      </c:valAx>
      <c:dTable>
        <c:showHorzBorder val="1"/>
        <c:showVertBorder val="1"/>
        <c:showOutline val="1"/>
        <c:txPr>
          <a:bodyPr/>
          <a:lstStyle/>
          <a:p>
            <a:pPr rtl="0">
              <a:defRPr lang="en-US"/>
            </a:pPr>
            <a:endParaRPr lang="en-US"/>
          </a:p>
        </c:txPr>
      </c:dTable>
    </c:plotArea>
    <c:legend>
      <c:legendPos val="r"/>
      <c:layout>
        <c:manualLayout>
          <c:xMode val="edge"/>
          <c:yMode val="edge"/>
          <c:x val="0.90247794546514959"/>
          <c:y val="5.919478815148152E-2"/>
          <c:w val="7.1131567491261663E-2"/>
          <c:h val="0.13738205801197928"/>
        </c:manualLayout>
      </c:layout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 sz="1200"/>
            </a:pPr>
            <a:r>
              <a:rPr lang="en-US" sz="1200"/>
              <a:t>Data</a:t>
            </a:r>
            <a:r>
              <a:rPr lang="en-US" sz="1200" baseline="0"/>
              <a:t> Kebutuhan Surat Suara Pemilu Tahun 2019 </a:t>
            </a:r>
            <a:endParaRPr lang="en-US" sz="1200"/>
          </a:p>
        </c:rich>
      </c:tx>
      <c:layout>
        <c:manualLayout>
          <c:xMode val="edge"/>
          <c:yMode val="edge"/>
          <c:x val="0.22516942336393506"/>
          <c:y val="1.9300533161675565E-3"/>
        </c:manualLayout>
      </c:layout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13419732150958485"/>
          <c:y val="6.0895853605785318E-2"/>
          <c:w val="0.8380659498797115"/>
          <c:h val="0.64216211349987451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Pilpres</c:v>
                </c:pt>
                <c:pt idx="1">
                  <c:v>DPR RI</c:v>
                </c:pt>
                <c:pt idx="2">
                  <c:v>DPD RI</c:v>
                </c:pt>
                <c:pt idx="3">
                  <c:v>DPRD Provinsi</c:v>
                </c:pt>
                <c:pt idx="4">
                  <c:v>DPRD Kabupaten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310052</c:v>
                </c:pt>
                <c:pt idx="1">
                  <c:v>310052</c:v>
                </c:pt>
                <c:pt idx="2">
                  <c:v>310052</c:v>
                </c:pt>
                <c:pt idx="3">
                  <c:v>310052</c:v>
                </c:pt>
                <c:pt idx="4">
                  <c:v>310052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Pilpres</c:v>
                </c:pt>
                <c:pt idx="1">
                  <c:v>DPR RI</c:v>
                </c:pt>
                <c:pt idx="2">
                  <c:v>DPD RI</c:v>
                </c:pt>
                <c:pt idx="3">
                  <c:v>DPRD Provinsi</c:v>
                </c:pt>
                <c:pt idx="4">
                  <c:v>DPRD Kabupaten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Pilpres</c:v>
                </c:pt>
                <c:pt idx="1">
                  <c:v>DPR RI</c:v>
                </c:pt>
                <c:pt idx="2">
                  <c:v>DPD RI</c:v>
                </c:pt>
                <c:pt idx="3">
                  <c:v>DPRD Provinsi</c:v>
                </c:pt>
                <c:pt idx="4">
                  <c:v>DPRD Kabupaten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shape val="cylinder"/>
        <c:axId val="153794816"/>
        <c:axId val="153801088"/>
        <c:axId val="0"/>
      </c:bar3DChart>
      <c:catAx>
        <c:axId val="1537948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Total</a:t>
                </a:r>
                <a:r>
                  <a:rPr lang="en-US" baseline="0"/>
                  <a:t> 1.550.260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8122369860017461"/>
              <c:y val="0.91327615298087761"/>
            </c:manualLayout>
          </c:layout>
        </c:title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3801088"/>
        <c:crosses val="autoZero"/>
        <c:auto val="1"/>
        <c:lblAlgn val="ctr"/>
        <c:lblOffset val="100"/>
      </c:catAx>
      <c:valAx>
        <c:axId val="153801088"/>
        <c:scaling>
          <c:orientation val="minMax"/>
        </c:scaling>
        <c:axPos val="l"/>
        <c:numFmt formatCode="#,##0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379481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 sz="1400" b="0">
                <a:latin typeface="+mn-lt"/>
              </a:defRPr>
            </a:pPr>
            <a:r>
              <a:rPr lang="en-US" sz="1200" b="0">
                <a:latin typeface="+mn-lt"/>
              </a:rPr>
              <a:t>Hasil</a:t>
            </a:r>
            <a:r>
              <a:rPr lang="en-US" sz="1200" b="0" baseline="0">
                <a:latin typeface="+mn-lt"/>
              </a:rPr>
              <a:t> Rekapitulasi Perolehan </a:t>
            </a:r>
            <a:r>
              <a:rPr lang="en-US" sz="1200" b="0">
                <a:latin typeface="+mn-lt"/>
              </a:rPr>
              <a:t>Suara</a:t>
            </a:r>
            <a:r>
              <a:rPr lang="en-US" sz="1200" b="0" baseline="0">
                <a:latin typeface="+mn-lt"/>
              </a:rPr>
              <a:t> Calon Presiden Dan Wakil Presiden </a:t>
            </a:r>
            <a:endParaRPr lang="en-US" sz="1200" b="0">
              <a:latin typeface="+mn-lt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27204087244540476"/>
          <c:w val="0.95430955424178743"/>
          <c:h val="0.35086360166545405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FF0000"/>
            </a:solidFill>
          </c:spPr>
          <c:dPt>
            <c:idx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dPt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cat>
            <c:multiLvlStrRef>
              <c:f>Sheet3!$J$9:$K$10</c:f>
              <c:multiLvlStrCache>
                <c:ptCount val="2"/>
                <c:lvl>
                  <c:pt idx="0">
                    <c:v>Ir. Hi. Joko Widodo – Prof. Dr. KH Ma’ruf Amin</c:v>
                  </c:pt>
                  <c:pt idx="1">
                    <c:v>Hi. Prabowo Subianto – Hi Sandiaga Uno</c:v>
                  </c:pt>
                </c:lvl>
                <c:lvl>
                  <c:pt idx="0">
                    <c:v>O1</c:v>
                  </c:pt>
                  <c:pt idx="1">
                    <c:v>O2</c:v>
                  </c:pt>
                </c:lvl>
              </c:multiLvlStrCache>
            </c:multiLvlStrRef>
          </c:cat>
          <c:val>
            <c:numRef>
              <c:f>Sheet3!$L$9:$L$10</c:f>
              <c:numCache>
                <c:formatCode>#,##0</c:formatCode>
                <c:ptCount val="2"/>
                <c:pt idx="0">
                  <c:v>144857</c:v>
                </c:pt>
                <c:pt idx="1">
                  <c:v>97064</c:v>
                </c:pt>
              </c:numCache>
            </c:numRef>
          </c:val>
        </c:ser>
        <c:dLbls>
          <c:showVal val="1"/>
        </c:dLbls>
        <c:overlap val="-25"/>
        <c:axId val="103869440"/>
        <c:axId val="106332928"/>
      </c:barChart>
      <c:catAx>
        <c:axId val="1038694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6332928"/>
        <c:crosses val="autoZero"/>
        <c:auto val="1"/>
        <c:lblAlgn val="ctr"/>
        <c:lblOffset val="100"/>
      </c:catAx>
      <c:valAx>
        <c:axId val="106332928"/>
        <c:scaling>
          <c:orientation val="minMax"/>
        </c:scaling>
        <c:delete val="1"/>
        <c:axPos val="l"/>
        <c:numFmt formatCode="#,##0" sourceLinked="1"/>
        <c:tickLblPos val="nextTo"/>
        <c:crossAx val="103869440"/>
        <c:crosses val="autoZero"/>
        <c:crossBetween val="between"/>
      </c:valAx>
    </c:plotArea>
    <c:plotVisOnly val="1"/>
  </c:chart>
  <c:spPr>
    <a:solidFill>
      <a:schemeClr val="bg1">
        <a:lumMod val="85000"/>
      </a:schemeClr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id-ID"/>
            </a:pPr>
            <a:r>
              <a:rPr lang="en-US"/>
              <a:t>Data Hasil rekapitulasi  Perolehan suara DPRD Kabutan</a:t>
            </a:r>
          </a:p>
        </c:rich>
      </c:tx>
      <c:layout>
        <c:manualLayout>
          <c:xMode val="edge"/>
          <c:yMode val="edge"/>
          <c:x val="0.15478799277074604"/>
          <c:y val="3.3296174501881914E-3"/>
        </c:manualLayout>
      </c:layout>
    </c:title>
    <c:plotArea>
      <c:layout>
        <c:manualLayout>
          <c:layoutTarget val="inner"/>
          <c:xMode val="edge"/>
          <c:yMode val="edge"/>
          <c:x val="9.6212671558470034E-2"/>
          <c:y val="0"/>
          <c:w val="0.9097484043026266"/>
          <c:h val="0.70823746312684366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Dapil 1</c:v>
                </c:pt>
              </c:strCache>
            </c:strRef>
          </c:tx>
          <c:dLbls>
            <c:delete val="1"/>
          </c:dLbls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Sheet1!$B$2:$O$2</c:f>
              <c:numCache>
                <c:formatCode>_-* #,##0_-;\-* #,##0_-;_-* "-"_-;_-@_-</c:formatCode>
                <c:ptCount val="14"/>
                <c:pt idx="0">
                  <c:v>800</c:v>
                </c:pt>
                <c:pt idx="1">
                  <c:v>445</c:v>
                </c:pt>
                <c:pt idx="2">
                  <c:v>175</c:v>
                </c:pt>
                <c:pt idx="3">
                  <c:v>321</c:v>
                </c:pt>
                <c:pt idx="4">
                  <c:v>1160</c:v>
                </c:pt>
                <c:pt idx="5">
                  <c:v>66</c:v>
                </c:pt>
                <c:pt idx="6">
                  <c:v>124</c:v>
                </c:pt>
                <c:pt idx="7">
                  <c:v>221</c:v>
                </c:pt>
                <c:pt idx="8">
                  <c:v>106</c:v>
                </c:pt>
                <c:pt idx="9">
                  <c:v>26</c:v>
                </c:pt>
                <c:pt idx="10">
                  <c:v>392</c:v>
                </c:pt>
                <c:pt idx="11">
                  <c:v>691</c:v>
                </c:pt>
                <c:pt idx="12">
                  <c:v>81</c:v>
                </c:pt>
                <c:pt idx="13">
                  <c:v>288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Dapil 2</c:v>
                </c:pt>
              </c:strCache>
            </c:strRef>
          </c:tx>
          <c:dLbls>
            <c:delete val="1"/>
          </c:dLbls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Sheet1!$B$3:$O$3</c:f>
              <c:numCache>
                <c:formatCode>_-* #,##0_-;\-* #,##0_-;_-* "-"_-;_-@_-</c:formatCode>
                <c:ptCount val="14"/>
                <c:pt idx="0">
                  <c:v>711</c:v>
                </c:pt>
                <c:pt idx="1">
                  <c:v>288</c:v>
                </c:pt>
                <c:pt idx="2">
                  <c:v>480</c:v>
                </c:pt>
                <c:pt idx="3">
                  <c:v>327</c:v>
                </c:pt>
                <c:pt idx="4">
                  <c:v>312</c:v>
                </c:pt>
                <c:pt idx="5">
                  <c:v>196</c:v>
                </c:pt>
                <c:pt idx="6">
                  <c:v>1197</c:v>
                </c:pt>
                <c:pt idx="7">
                  <c:v>697</c:v>
                </c:pt>
                <c:pt idx="8">
                  <c:v>54</c:v>
                </c:pt>
                <c:pt idx="9">
                  <c:v>32</c:v>
                </c:pt>
                <c:pt idx="10">
                  <c:v>539</c:v>
                </c:pt>
                <c:pt idx="11">
                  <c:v>1131</c:v>
                </c:pt>
                <c:pt idx="12">
                  <c:v>649</c:v>
                </c:pt>
                <c:pt idx="13">
                  <c:v>1776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Dapil 3</c:v>
                </c:pt>
              </c:strCache>
            </c:strRef>
          </c:tx>
          <c:dLbls>
            <c:delete val="1"/>
          </c:dLbls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Sheet1!$B$4:$O$4</c:f>
              <c:numCache>
                <c:formatCode>_-* #,##0_-;\-* #,##0_-;_-* "-"_-;_-@_-</c:formatCode>
                <c:ptCount val="14"/>
                <c:pt idx="0">
                  <c:v>695</c:v>
                </c:pt>
                <c:pt idx="1">
                  <c:v>898</c:v>
                </c:pt>
                <c:pt idx="2">
                  <c:v>2030</c:v>
                </c:pt>
                <c:pt idx="3">
                  <c:v>1492</c:v>
                </c:pt>
                <c:pt idx="4">
                  <c:v>2376</c:v>
                </c:pt>
                <c:pt idx="5">
                  <c:v>272</c:v>
                </c:pt>
                <c:pt idx="6">
                  <c:v>476</c:v>
                </c:pt>
                <c:pt idx="7">
                  <c:v>630</c:v>
                </c:pt>
                <c:pt idx="8">
                  <c:v>44</c:v>
                </c:pt>
                <c:pt idx="9">
                  <c:v>65</c:v>
                </c:pt>
                <c:pt idx="10">
                  <c:v>531</c:v>
                </c:pt>
                <c:pt idx="11">
                  <c:v>528</c:v>
                </c:pt>
                <c:pt idx="12">
                  <c:v>380</c:v>
                </c:pt>
                <c:pt idx="13">
                  <c:v>778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Dapil 4</c:v>
                </c:pt>
              </c:strCache>
            </c:strRef>
          </c:tx>
          <c:dLbls>
            <c:delete val="1"/>
          </c:dLbls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Sheet1!$B$5:$O$5</c:f>
              <c:numCache>
                <c:formatCode>_-* #,##0_-;\-* #,##0_-;_-* "-"_-;_-@_-</c:formatCode>
                <c:ptCount val="14"/>
                <c:pt idx="0">
                  <c:v>265</c:v>
                </c:pt>
                <c:pt idx="1">
                  <c:v>348</c:v>
                </c:pt>
                <c:pt idx="2">
                  <c:v>1358</c:v>
                </c:pt>
                <c:pt idx="3">
                  <c:v>1942</c:v>
                </c:pt>
                <c:pt idx="4">
                  <c:v>919</c:v>
                </c:pt>
                <c:pt idx="5">
                  <c:v>312</c:v>
                </c:pt>
                <c:pt idx="6">
                  <c:v>538</c:v>
                </c:pt>
                <c:pt idx="7">
                  <c:v>1895</c:v>
                </c:pt>
                <c:pt idx="8">
                  <c:v>181</c:v>
                </c:pt>
                <c:pt idx="9">
                  <c:v>62</c:v>
                </c:pt>
                <c:pt idx="10">
                  <c:v>474</c:v>
                </c:pt>
                <c:pt idx="11">
                  <c:v>373</c:v>
                </c:pt>
                <c:pt idx="12">
                  <c:v>912</c:v>
                </c:pt>
                <c:pt idx="13">
                  <c:v>865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Dapil 5</c:v>
                </c:pt>
              </c:strCache>
            </c:strRef>
          </c:tx>
          <c:dLbls>
            <c:delete val="1"/>
          </c:dLbls>
          <c:cat>
            <c:strRef>
              <c:f>Sheet1!$B$1:$O$1</c:f>
              <c:strCache>
                <c:ptCount val="14"/>
                <c:pt idx="0">
                  <c:v>PKB</c:v>
                </c:pt>
                <c:pt idx="1">
                  <c:v>Gerindra</c:v>
                </c:pt>
                <c:pt idx="2">
                  <c:v>PDIP</c:v>
                </c:pt>
                <c:pt idx="3">
                  <c:v>Golkar</c:v>
                </c:pt>
                <c:pt idx="4">
                  <c:v>Nasdem</c:v>
                </c:pt>
                <c:pt idx="5">
                  <c:v>Berkarya</c:v>
                </c:pt>
                <c:pt idx="6">
                  <c:v>PKS</c:v>
                </c:pt>
                <c:pt idx="7">
                  <c:v>Perindo</c:v>
                </c:pt>
                <c:pt idx="8">
                  <c:v>PPP</c:v>
                </c:pt>
                <c:pt idx="9">
                  <c:v>PSI</c:v>
                </c:pt>
                <c:pt idx="10">
                  <c:v>PAN</c:v>
                </c:pt>
                <c:pt idx="11">
                  <c:v>Hanura</c:v>
                </c:pt>
                <c:pt idx="12">
                  <c:v>Demokrat</c:v>
                </c:pt>
                <c:pt idx="13">
                  <c:v>PBB</c:v>
                </c:pt>
              </c:strCache>
            </c:strRef>
          </c:cat>
          <c:val>
            <c:numRef>
              <c:f>Sheet1!$B$6:$O$6</c:f>
              <c:numCache>
                <c:formatCode>_-* #,##0_-;\-* #,##0_-;_-* "-"_-;_-@_-</c:formatCode>
                <c:ptCount val="14"/>
                <c:pt idx="0">
                  <c:v>193</c:v>
                </c:pt>
                <c:pt idx="1">
                  <c:v>3161</c:v>
                </c:pt>
                <c:pt idx="2">
                  <c:v>1226</c:v>
                </c:pt>
                <c:pt idx="3">
                  <c:v>1533</c:v>
                </c:pt>
                <c:pt idx="4">
                  <c:v>1814</c:v>
                </c:pt>
                <c:pt idx="5">
                  <c:v>102</c:v>
                </c:pt>
                <c:pt idx="6">
                  <c:v>33</c:v>
                </c:pt>
                <c:pt idx="7">
                  <c:v>425</c:v>
                </c:pt>
                <c:pt idx="8">
                  <c:v>41</c:v>
                </c:pt>
                <c:pt idx="9">
                  <c:v>15</c:v>
                </c:pt>
                <c:pt idx="10">
                  <c:v>45</c:v>
                </c:pt>
                <c:pt idx="11">
                  <c:v>384</c:v>
                </c:pt>
                <c:pt idx="12">
                  <c:v>1581</c:v>
                </c:pt>
                <c:pt idx="13">
                  <c:v>4</c:v>
                </c:pt>
              </c:numCache>
            </c:numRef>
          </c:val>
        </c:ser>
        <c:dLbls>
          <c:showVal val="1"/>
        </c:dLbls>
        <c:axId val="153887488"/>
        <c:axId val="153889408"/>
      </c:barChart>
      <c:catAx>
        <c:axId val="153887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id-ID"/>
                </a:pPr>
                <a:r>
                  <a:rPr lang="en-US"/>
                  <a:t>Total 43.889 </a:t>
                </a:r>
              </a:p>
            </c:rich>
          </c:tx>
          <c:layout>
            <c:manualLayout>
              <c:xMode val="edge"/>
              <c:yMode val="edge"/>
              <c:x val="0.84013055489599708"/>
              <c:y val="0.19503947097693144"/>
            </c:manualLayout>
          </c:layout>
        </c:title>
        <c:majorTickMark val="none"/>
        <c:tickLblPos val="nextTo"/>
        <c:txPr>
          <a:bodyPr/>
          <a:lstStyle/>
          <a:p>
            <a:pPr>
              <a:defRPr lang="id-ID"/>
            </a:pPr>
            <a:endParaRPr lang="en-US"/>
          </a:p>
        </c:txPr>
        <c:crossAx val="153889408"/>
        <c:crosses val="autoZero"/>
        <c:auto val="1"/>
        <c:lblAlgn val="ctr"/>
        <c:lblOffset val="100"/>
      </c:catAx>
      <c:valAx>
        <c:axId val="153889408"/>
        <c:scaling>
          <c:orientation val="minMax"/>
        </c:scaling>
        <c:delete val="1"/>
        <c:axPos val="l"/>
        <c:numFmt formatCode="_-* #,##0_-;\-* #,##0_-;_-* &quot;-&quot;_-;_-@_-" sourceLinked="1"/>
        <c:majorTickMark val="none"/>
        <c:tickLblPos val="nextTo"/>
        <c:crossAx val="153887488"/>
        <c:crosses val="autoZero"/>
        <c:crossBetween val="between"/>
      </c:valAx>
      <c:dTable>
        <c:showHorzBorder val="1"/>
        <c:showVertBorder val="1"/>
        <c:showOutline val="1"/>
        <c:txPr>
          <a:bodyPr/>
          <a:lstStyle/>
          <a:p>
            <a:pPr rtl="0">
              <a:defRPr lang="id-ID"/>
            </a:pPr>
            <a:endParaRPr lang="en-US"/>
          </a:p>
        </c:txPr>
      </c:dTable>
    </c:plotArea>
    <c:legend>
      <c:legendPos val="r"/>
      <c:layout>
        <c:manualLayout>
          <c:xMode val="edge"/>
          <c:yMode val="edge"/>
          <c:x val="0"/>
          <c:y val="1.661074974323877E-2"/>
          <c:w val="0.12187054364085423"/>
          <c:h val="0.37438744070034996"/>
        </c:manualLayout>
      </c:layout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2C0719-18FA-41E2-84A1-438508E3835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C29C37-8191-48B0-B4D9-7796B3A6C1C1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b="1" dirty="0" smtClean="0"/>
            <a:t>14. </a:t>
          </a:r>
          <a:r>
            <a:rPr lang="en-US" b="1" dirty="0" err="1" smtClean="0"/>
            <a:t>Partai</a:t>
          </a:r>
          <a:r>
            <a:rPr lang="en-US" b="1" dirty="0" smtClean="0"/>
            <a:t> </a:t>
          </a:r>
          <a:r>
            <a:rPr lang="en-US" b="1" dirty="0" err="1" smtClean="0"/>
            <a:t>politik</a:t>
          </a:r>
          <a:r>
            <a:rPr lang="en-US" b="1" dirty="0" smtClean="0"/>
            <a:t> </a:t>
          </a:r>
          <a:r>
            <a:rPr lang="en-US" b="1" dirty="0" err="1" smtClean="0"/>
            <a:t>Peserta</a:t>
          </a:r>
          <a:r>
            <a:rPr lang="en-US" b="1" dirty="0" smtClean="0"/>
            <a:t>  </a:t>
          </a:r>
          <a:r>
            <a:rPr lang="en-US" b="1" dirty="0" err="1" smtClean="0"/>
            <a:t>kabupaten</a:t>
          </a:r>
          <a:r>
            <a:rPr lang="en-US" b="1" dirty="0" smtClean="0"/>
            <a:t> </a:t>
          </a:r>
          <a:r>
            <a:rPr lang="en-US" b="1" dirty="0" err="1" smtClean="0"/>
            <a:t>parigi</a:t>
          </a:r>
          <a:r>
            <a:rPr lang="en-US" b="1" dirty="0" smtClean="0"/>
            <a:t> </a:t>
          </a:r>
          <a:r>
            <a:rPr lang="en-US" b="1" dirty="0" err="1" smtClean="0"/>
            <a:t>Moutong</a:t>
          </a:r>
          <a:endParaRPr lang="en-US" b="1" dirty="0"/>
        </a:p>
      </dgm:t>
    </dgm:pt>
    <dgm:pt modelId="{89A0AD10-399E-4038-97E0-6CFCEC3C5826}" type="parTrans" cxnId="{CB4EF077-D3C1-4CBC-B31C-CDB7759D44A0}">
      <dgm:prSet/>
      <dgm:spPr/>
      <dgm:t>
        <a:bodyPr/>
        <a:lstStyle/>
        <a:p>
          <a:endParaRPr lang="en-US"/>
        </a:p>
      </dgm:t>
    </dgm:pt>
    <dgm:pt modelId="{D8F4A3BB-8D97-4C79-A28B-78B2C38C3D37}" type="sibTrans" cxnId="{CB4EF077-D3C1-4CBC-B31C-CDB7759D44A0}">
      <dgm:prSet/>
      <dgm:spPr/>
      <dgm:t>
        <a:bodyPr/>
        <a:lstStyle/>
        <a:p>
          <a:endParaRPr lang="en-US"/>
        </a:p>
      </dgm:t>
    </dgm:pt>
    <dgm:pt modelId="{2BE6AE0A-381D-4BF4-A4DB-F237FA795F94}" type="pres">
      <dgm:prSet presAssocID="{8C2C0719-18FA-41E2-84A1-438508E38354}" presName="linear" presStyleCnt="0">
        <dgm:presLayoutVars>
          <dgm:animLvl val="lvl"/>
          <dgm:resizeHandles val="exact"/>
        </dgm:presLayoutVars>
      </dgm:prSet>
      <dgm:spPr/>
    </dgm:pt>
    <dgm:pt modelId="{A80A4803-C01A-423A-A24A-7E1D554FA570}" type="pres">
      <dgm:prSet presAssocID="{0EC29C37-8191-48B0-B4D9-7796B3A6C1C1}" presName="parentText" presStyleLbl="node1" presStyleIdx="0" presStyleCnt="1" custScaleY="20733" custLinFactNeighborY="-6169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4EF077-D3C1-4CBC-B31C-CDB7759D44A0}" srcId="{8C2C0719-18FA-41E2-84A1-438508E38354}" destId="{0EC29C37-8191-48B0-B4D9-7796B3A6C1C1}" srcOrd="0" destOrd="0" parTransId="{89A0AD10-399E-4038-97E0-6CFCEC3C5826}" sibTransId="{D8F4A3BB-8D97-4C79-A28B-78B2C38C3D37}"/>
    <dgm:cxn modelId="{40E23180-7EEF-4900-B29F-FD305EF41E50}" type="presOf" srcId="{0EC29C37-8191-48B0-B4D9-7796B3A6C1C1}" destId="{A80A4803-C01A-423A-A24A-7E1D554FA570}" srcOrd="0" destOrd="0" presId="urn:microsoft.com/office/officeart/2005/8/layout/vList2"/>
    <dgm:cxn modelId="{5447F2E1-501B-46CC-BB73-D13EBA729459}" type="presOf" srcId="{8C2C0719-18FA-41E2-84A1-438508E38354}" destId="{2BE6AE0A-381D-4BF4-A4DB-F237FA795F94}" srcOrd="0" destOrd="0" presId="urn:microsoft.com/office/officeart/2005/8/layout/vList2"/>
    <dgm:cxn modelId="{5D170A93-9512-4FA1-A441-7D779396836B}" type="presParOf" srcId="{2BE6AE0A-381D-4BF4-A4DB-F237FA795F94}" destId="{A80A4803-C01A-423A-A24A-7E1D554FA570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C0AA03-6882-4970-AF26-BA59422113A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F34605-E1B9-4452-BB97-0DB8D423B116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en-US" b="1" dirty="0" err="1" smtClean="0"/>
            <a:t>Hasil</a:t>
          </a:r>
          <a:r>
            <a:rPr lang="en-US" b="1" dirty="0" smtClean="0"/>
            <a:t> </a:t>
          </a:r>
          <a:r>
            <a:rPr lang="en-US" b="1" dirty="0" err="1" smtClean="0"/>
            <a:t>Pengawsan</a:t>
          </a:r>
          <a:r>
            <a:rPr lang="en-US" b="1" dirty="0" smtClean="0"/>
            <a:t> </a:t>
          </a:r>
          <a:r>
            <a:rPr lang="en-US" b="1" dirty="0" err="1" smtClean="0"/>
            <a:t>Tahapan</a:t>
          </a:r>
          <a:r>
            <a:rPr lang="en-US" b="1" dirty="0" smtClean="0"/>
            <a:t> </a:t>
          </a:r>
          <a:r>
            <a:rPr lang="en-US" b="1" dirty="0" err="1" smtClean="0"/>
            <a:t>Pencalonan</a:t>
          </a:r>
          <a:r>
            <a:rPr lang="en-US" b="1" dirty="0" smtClean="0"/>
            <a:t> </a:t>
          </a:r>
          <a:endParaRPr lang="en-US" b="1" dirty="0"/>
        </a:p>
      </dgm:t>
    </dgm:pt>
    <dgm:pt modelId="{E1D496E1-BF63-411A-90A8-5B8881AB0853}" type="parTrans" cxnId="{425E128C-8AE6-4C6C-BE83-15C1BED27397}">
      <dgm:prSet/>
      <dgm:spPr/>
      <dgm:t>
        <a:bodyPr/>
        <a:lstStyle/>
        <a:p>
          <a:endParaRPr lang="en-US"/>
        </a:p>
      </dgm:t>
    </dgm:pt>
    <dgm:pt modelId="{63E9B796-6357-4141-8F96-3341FE91D3BD}" type="sibTrans" cxnId="{425E128C-8AE6-4C6C-BE83-15C1BED27397}">
      <dgm:prSet/>
      <dgm:spPr/>
      <dgm:t>
        <a:bodyPr/>
        <a:lstStyle/>
        <a:p>
          <a:endParaRPr lang="en-US"/>
        </a:p>
      </dgm:t>
    </dgm:pt>
    <dgm:pt modelId="{0DEF8B70-8E92-45D2-8EEE-7C8057DDEF11}" type="pres">
      <dgm:prSet presAssocID="{12C0AA03-6882-4970-AF26-BA59422113AA}" presName="linear" presStyleCnt="0">
        <dgm:presLayoutVars>
          <dgm:animLvl val="lvl"/>
          <dgm:resizeHandles val="exact"/>
        </dgm:presLayoutVars>
      </dgm:prSet>
      <dgm:spPr/>
    </dgm:pt>
    <dgm:pt modelId="{E546B713-A92A-4330-8445-C5DE7D3D0EDD}" type="pres">
      <dgm:prSet presAssocID="{EEF34605-E1B9-4452-BB97-0DB8D423B11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8F32C62-E408-4F3A-866B-181B67035B05}" type="presOf" srcId="{12C0AA03-6882-4970-AF26-BA59422113AA}" destId="{0DEF8B70-8E92-45D2-8EEE-7C8057DDEF11}" srcOrd="0" destOrd="0" presId="urn:microsoft.com/office/officeart/2005/8/layout/vList2"/>
    <dgm:cxn modelId="{0F71B574-C248-4E36-8530-14E1693927DC}" type="presOf" srcId="{EEF34605-E1B9-4452-BB97-0DB8D423B116}" destId="{E546B713-A92A-4330-8445-C5DE7D3D0EDD}" srcOrd="0" destOrd="0" presId="urn:microsoft.com/office/officeart/2005/8/layout/vList2"/>
    <dgm:cxn modelId="{425E128C-8AE6-4C6C-BE83-15C1BED27397}" srcId="{12C0AA03-6882-4970-AF26-BA59422113AA}" destId="{EEF34605-E1B9-4452-BB97-0DB8D423B116}" srcOrd="0" destOrd="0" parTransId="{E1D496E1-BF63-411A-90A8-5B8881AB0853}" sibTransId="{63E9B796-6357-4141-8F96-3341FE91D3BD}"/>
    <dgm:cxn modelId="{A67A1E76-8843-46EA-9CEE-0AFEA1CC55A8}" type="presParOf" srcId="{0DEF8B70-8E92-45D2-8EEE-7C8057DDEF11}" destId="{E546B713-A92A-4330-8445-C5DE7D3D0EDD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F45181-4486-4E8F-BED6-BE807F7C219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21404C1C-5FC2-420E-B10B-6D73585B98A5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14 </a:t>
          </a:r>
          <a:r>
            <a:rPr lang="en-US" dirty="0" err="1" smtClean="0"/>
            <a:t>Partai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Peserta</a:t>
          </a:r>
          <a:r>
            <a:rPr lang="en-US" dirty="0" smtClean="0"/>
            <a:t> </a:t>
          </a:r>
          <a:r>
            <a:rPr lang="en-US" dirty="0" err="1" smtClean="0"/>
            <a:t>Pemilu</a:t>
          </a:r>
          <a:r>
            <a:rPr lang="en-US" dirty="0" smtClean="0"/>
            <a:t>.</a:t>
          </a:r>
          <a:endParaRPr lang="en-US" dirty="0"/>
        </a:p>
      </dgm:t>
    </dgm:pt>
    <dgm:pt modelId="{35FDD750-5A31-47CB-9A6A-F7EEFD822904}" type="parTrans" cxnId="{AABC3805-3436-43C2-8F58-D9343CAC5DE0}">
      <dgm:prSet/>
      <dgm:spPr/>
      <dgm:t>
        <a:bodyPr/>
        <a:lstStyle/>
        <a:p>
          <a:endParaRPr lang="en-US"/>
        </a:p>
      </dgm:t>
    </dgm:pt>
    <dgm:pt modelId="{B93B318E-8E10-4316-98E3-07F624BC6F6D}" type="sibTrans" cxnId="{AABC3805-3436-43C2-8F58-D9343CAC5DE0}">
      <dgm:prSet/>
      <dgm:spPr/>
      <dgm:t>
        <a:bodyPr/>
        <a:lstStyle/>
        <a:p>
          <a:endParaRPr lang="en-US"/>
        </a:p>
      </dgm:t>
    </dgm:pt>
    <dgm:pt modelId="{7464A481-B4FE-46BA-A5C1-5BA0A7032CBE}">
      <dgm:prSet phldrT="[Text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548 DCT</a:t>
          </a:r>
          <a:endParaRPr lang="en-US" dirty="0"/>
        </a:p>
      </dgm:t>
    </dgm:pt>
    <dgm:pt modelId="{236E70B7-DC95-47CC-A757-C94A11EA159B}" type="parTrans" cxnId="{69A41B71-269D-42FE-9929-53AF88E43315}">
      <dgm:prSet/>
      <dgm:spPr/>
      <dgm:t>
        <a:bodyPr/>
        <a:lstStyle/>
        <a:p>
          <a:endParaRPr lang="en-US"/>
        </a:p>
      </dgm:t>
    </dgm:pt>
    <dgm:pt modelId="{75E00D8A-29A9-4F20-ACAD-54A9AD67996B}" type="sibTrans" cxnId="{69A41B71-269D-42FE-9929-53AF88E43315}">
      <dgm:prSet/>
      <dgm:spPr/>
      <dgm:t>
        <a:bodyPr/>
        <a:lstStyle/>
        <a:p>
          <a:endParaRPr lang="en-US"/>
        </a:p>
      </dgm:t>
    </dgm:pt>
    <dgm:pt modelId="{C9BF1413-AAEA-4396-918E-28B960C72130}" type="pres">
      <dgm:prSet presAssocID="{90F45181-4486-4E8F-BED6-BE807F7C2198}" presName="compositeShape" presStyleCnt="0">
        <dgm:presLayoutVars>
          <dgm:dir/>
          <dgm:resizeHandles/>
        </dgm:presLayoutVars>
      </dgm:prSet>
      <dgm:spPr/>
    </dgm:pt>
    <dgm:pt modelId="{5E58D38D-B5B3-455C-A44C-2126FD29B749}" type="pres">
      <dgm:prSet presAssocID="{90F45181-4486-4E8F-BED6-BE807F7C2198}" presName="pyramid" presStyleLbl="node1" presStyleIdx="0" presStyleCn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</dgm:pt>
    <dgm:pt modelId="{8C86F289-5087-4E04-94E5-A81E72CBF806}" type="pres">
      <dgm:prSet presAssocID="{90F45181-4486-4E8F-BED6-BE807F7C2198}" presName="theList" presStyleCnt="0"/>
      <dgm:spPr/>
    </dgm:pt>
    <dgm:pt modelId="{06B69CA4-54F8-4A51-A210-15145FF004C1}" type="pres">
      <dgm:prSet presAssocID="{21404C1C-5FC2-420E-B10B-6D73585B98A5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30ED19-AB6A-4282-B548-763151F84106}" type="pres">
      <dgm:prSet presAssocID="{21404C1C-5FC2-420E-B10B-6D73585B98A5}" presName="aSpace" presStyleCnt="0"/>
      <dgm:spPr/>
    </dgm:pt>
    <dgm:pt modelId="{8A96BCF5-F9C4-4340-A561-297CB5E74F79}" type="pres">
      <dgm:prSet presAssocID="{7464A481-B4FE-46BA-A5C1-5BA0A7032CBE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0E99FA-3D4B-4472-804C-95B1096A2EAA}" type="pres">
      <dgm:prSet presAssocID="{7464A481-B4FE-46BA-A5C1-5BA0A7032CBE}" presName="aSpace" presStyleCnt="0"/>
      <dgm:spPr/>
    </dgm:pt>
  </dgm:ptLst>
  <dgm:cxnLst>
    <dgm:cxn modelId="{ECED8CD1-04CE-4034-A3BC-D5508C81D64D}" type="presOf" srcId="{90F45181-4486-4E8F-BED6-BE807F7C2198}" destId="{C9BF1413-AAEA-4396-918E-28B960C72130}" srcOrd="0" destOrd="0" presId="urn:microsoft.com/office/officeart/2005/8/layout/pyramid2"/>
    <dgm:cxn modelId="{68575A0F-92BA-40CE-AA04-D54A4007BD6C}" type="presOf" srcId="{21404C1C-5FC2-420E-B10B-6D73585B98A5}" destId="{06B69CA4-54F8-4A51-A210-15145FF004C1}" srcOrd="0" destOrd="0" presId="urn:microsoft.com/office/officeart/2005/8/layout/pyramid2"/>
    <dgm:cxn modelId="{AABC3805-3436-43C2-8F58-D9343CAC5DE0}" srcId="{90F45181-4486-4E8F-BED6-BE807F7C2198}" destId="{21404C1C-5FC2-420E-B10B-6D73585B98A5}" srcOrd="0" destOrd="0" parTransId="{35FDD750-5A31-47CB-9A6A-F7EEFD822904}" sibTransId="{B93B318E-8E10-4316-98E3-07F624BC6F6D}"/>
    <dgm:cxn modelId="{69A41B71-269D-42FE-9929-53AF88E43315}" srcId="{90F45181-4486-4E8F-BED6-BE807F7C2198}" destId="{7464A481-B4FE-46BA-A5C1-5BA0A7032CBE}" srcOrd="1" destOrd="0" parTransId="{236E70B7-DC95-47CC-A757-C94A11EA159B}" sibTransId="{75E00D8A-29A9-4F20-ACAD-54A9AD67996B}"/>
    <dgm:cxn modelId="{37D33B8D-0F06-4C6E-84A2-C1B87C0CE3A5}" type="presOf" srcId="{7464A481-B4FE-46BA-A5C1-5BA0A7032CBE}" destId="{8A96BCF5-F9C4-4340-A561-297CB5E74F79}" srcOrd="0" destOrd="0" presId="urn:microsoft.com/office/officeart/2005/8/layout/pyramid2"/>
    <dgm:cxn modelId="{F8F9343C-A264-449A-9CC5-9141C7CCAAF9}" type="presParOf" srcId="{C9BF1413-AAEA-4396-918E-28B960C72130}" destId="{5E58D38D-B5B3-455C-A44C-2126FD29B749}" srcOrd="0" destOrd="0" presId="urn:microsoft.com/office/officeart/2005/8/layout/pyramid2"/>
    <dgm:cxn modelId="{5DA76711-3546-45CC-959E-1B93B1EC0EC4}" type="presParOf" srcId="{C9BF1413-AAEA-4396-918E-28B960C72130}" destId="{8C86F289-5087-4E04-94E5-A81E72CBF806}" srcOrd="1" destOrd="0" presId="urn:microsoft.com/office/officeart/2005/8/layout/pyramid2"/>
    <dgm:cxn modelId="{3E8BE7F3-9739-40E0-BAAE-F95494EB14E1}" type="presParOf" srcId="{8C86F289-5087-4E04-94E5-A81E72CBF806}" destId="{06B69CA4-54F8-4A51-A210-15145FF004C1}" srcOrd="0" destOrd="0" presId="urn:microsoft.com/office/officeart/2005/8/layout/pyramid2"/>
    <dgm:cxn modelId="{E1328B6D-0ACE-41D1-BFAD-B5DF0D01ABB3}" type="presParOf" srcId="{8C86F289-5087-4E04-94E5-A81E72CBF806}" destId="{B930ED19-AB6A-4282-B548-763151F84106}" srcOrd="1" destOrd="0" presId="urn:microsoft.com/office/officeart/2005/8/layout/pyramid2"/>
    <dgm:cxn modelId="{643FB14E-A7F9-4EB5-8306-341E564DAF52}" type="presParOf" srcId="{8C86F289-5087-4E04-94E5-A81E72CBF806}" destId="{8A96BCF5-F9C4-4340-A561-297CB5E74F79}" srcOrd="2" destOrd="0" presId="urn:microsoft.com/office/officeart/2005/8/layout/pyramid2"/>
    <dgm:cxn modelId="{B9B3FB99-3BC6-491A-8D9D-5E678F32EB32}" type="presParOf" srcId="{8C86F289-5087-4E04-94E5-A81E72CBF806}" destId="{460E99FA-3D4B-4472-804C-95B1096A2EAA}" srcOrd="3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770516-A6FB-4D35-A4EC-2FA066E38281}" type="datetimeFigureOut">
              <a:rPr lang="id-ID" smtClean="0"/>
              <a:pPr/>
              <a:t>06/09/2019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20F244-BDFE-41F3-89D6-252F09AA4EE3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diagramData" Target="../diagrams/data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0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4" name="Picture 3" descr="WhatsApp Image 2019-08-21 at 17.16.02.jpeg"/>
          <p:cNvPicPr>
            <a:picLocks noChangeAspect="1"/>
          </p:cNvPicPr>
          <p:nvPr/>
        </p:nvPicPr>
        <p:blipFill>
          <a:blip r:embed="rId2"/>
          <a:srcRect l="9290"/>
          <a:stretch>
            <a:fillRect/>
          </a:stretch>
        </p:blipFill>
        <p:spPr>
          <a:xfrm>
            <a:off x="0" y="-1"/>
            <a:ext cx="9572660" cy="7179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6543692" cy="1143000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chemeClr val="tx1"/>
                </a:solidFill>
              </a:rPr>
              <a:t>Dinamika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Permasalahan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186766" cy="3136594"/>
          </a:xfrm>
        </p:spPr>
        <p:txBody>
          <a:bodyPr/>
          <a:lstStyle/>
          <a:p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menggunkan</a:t>
            </a:r>
            <a:r>
              <a:rPr lang="en-US" dirty="0" smtClean="0"/>
              <a:t> STTP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berkampanye</a:t>
            </a:r>
            <a:endParaRPr lang="en-US" dirty="0" smtClean="0"/>
          </a:p>
          <a:p>
            <a:r>
              <a:rPr lang="en-US" dirty="0" err="1" smtClean="0"/>
              <a:t>Pemasangan</a:t>
            </a:r>
            <a:r>
              <a:rPr lang="en-US" dirty="0" smtClean="0"/>
              <a:t> APK </a:t>
            </a:r>
            <a:r>
              <a:rPr lang="en-US" dirty="0" err="1" smtClean="0"/>
              <a:t>dan</a:t>
            </a:r>
            <a:r>
              <a:rPr lang="en-US" dirty="0" smtClean="0"/>
              <a:t> BK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endParaRPr lang="en-US" dirty="0" smtClean="0"/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devinisi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786414" y="0"/>
            <a:ext cx="3357586" cy="839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5000660" cy="10104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chemeClr val="tx1"/>
                </a:solidFill>
              </a:rPr>
              <a:t>Hasil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tahapan</a:t>
            </a:r>
            <a:r>
              <a:rPr lang="en-US" sz="3600" b="1" dirty="0" smtClean="0">
                <a:solidFill>
                  <a:schemeClr val="tx1"/>
                </a:solidFill>
              </a:rPr>
              <a:t> Dana </a:t>
            </a:r>
            <a:r>
              <a:rPr lang="en-US" sz="3600" b="1" dirty="0" err="1" smtClean="0">
                <a:solidFill>
                  <a:schemeClr val="tx1"/>
                </a:solidFill>
              </a:rPr>
              <a:t>Kampanye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071678"/>
            <a:ext cx="8229600" cy="12792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 LADK, LPSDK </a:t>
            </a:r>
            <a:r>
              <a:rPr lang="en-US" dirty="0" err="1" smtClean="0"/>
              <a:t>dan</a:t>
            </a:r>
            <a:r>
              <a:rPr lang="en-US" dirty="0" smtClean="0"/>
              <a:t> LPPDK </a:t>
            </a:r>
          </a:p>
          <a:p>
            <a:pPr>
              <a:buNone/>
            </a:pP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polik</a:t>
            </a:r>
            <a:r>
              <a:rPr lang="en-US" dirty="0" smtClean="0"/>
              <a:t> 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g </a:t>
            </a:r>
            <a:r>
              <a:rPr lang="en-US" dirty="0" err="1" smtClean="0"/>
              <a:t>berlaku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572132" y="160711"/>
            <a:ext cx="3357586" cy="83939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785918" y="3929066"/>
            <a:ext cx="6500858" cy="207170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Dinamika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Permasalahan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pelaporan</a:t>
            </a:r>
            <a:r>
              <a:rPr lang="en-US" sz="2400" dirty="0" smtClean="0">
                <a:solidFill>
                  <a:schemeClr val="tx1"/>
                </a:solidFill>
              </a:rPr>
              <a:t> Dana </a:t>
            </a:r>
            <a:r>
              <a:rPr lang="en-US" sz="2400" dirty="0" err="1" smtClean="0">
                <a:solidFill>
                  <a:schemeClr val="tx1"/>
                </a:solidFill>
              </a:rPr>
              <a:t>kampanye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sebagian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partai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politik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sinerji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caleg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hal</a:t>
            </a:r>
            <a:r>
              <a:rPr lang="en-US" sz="2400" dirty="0" smtClean="0">
                <a:solidFill>
                  <a:schemeClr val="tx1"/>
                </a:solidFill>
              </a:rPr>
              <a:t> nominal </a:t>
            </a:r>
            <a:r>
              <a:rPr lang="en-US" sz="2400" dirty="0" err="1" smtClean="0">
                <a:solidFill>
                  <a:schemeClr val="tx1"/>
                </a:solidFill>
              </a:rPr>
              <a:t>anggaran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digunakan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85859"/>
          <a:ext cx="8229600" cy="534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Content Placeholder 8" descr="Untitled.png"/>
          <p:cNvPicPr>
            <a:picLocks noChangeAspect="1"/>
          </p:cNvPicPr>
          <p:nvPr/>
        </p:nvPicPr>
        <p:blipFill>
          <a:blip r:embed="rId3"/>
          <a:srcRect l="6824" t="15385" r="11290" b="26923"/>
          <a:stretch>
            <a:fillRect/>
          </a:stretch>
        </p:blipFill>
        <p:spPr>
          <a:xfrm>
            <a:off x="5572132" y="142852"/>
            <a:ext cx="3357586" cy="8393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0034" y="214290"/>
            <a:ext cx="300039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pengawasan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Tahapan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Pendistribusian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logistik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5472122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Dinamika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400948" cy="242221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yang </a:t>
            </a:r>
            <a:r>
              <a:rPr lang="en-US" dirty="0" err="1" smtClean="0"/>
              <a:t>tiba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KPU</a:t>
            </a:r>
          </a:p>
          <a:p>
            <a:r>
              <a:rPr lang="en-US" dirty="0" err="1" smtClean="0"/>
              <a:t>Lambanya</a:t>
            </a:r>
            <a:r>
              <a:rPr lang="en-US" dirty="0" smtClean="0"/>
              <a:t> </a:t>
            </a:r>
            <a:r>
              <a:rPr lang="en-US" dirty="0" err="1" smtClean="0"/>
              <a:t>Pelipatan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KPU</a:t>
            </a:r>
          </a:p>
          <a:p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pendistribusian</a:t>
            </a:r>
            <a:r>
              <a:rPr lang="en-US" dirty="0" smtClean="0"/>
              <a:t> </a:t>
            </a:r>
            <a:r>
              <a:rPr lang="en-US" dirty="0" err="1" smtClean="0"/>
              <a:t>Logisti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endParaRPr lang="en-US" dirty="0" smtClean="0"/>
          </a:p>
          <a:p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yang </a:t>
            </a:r>
            <a:r>
              <a:rPr lang="en-US" dirty="0" err="1" smtClean="0"/>
              <a:t>Tertukar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TPS</a:t>
            </a:r>
          </a:p>
          <a:p>
            <a:endParaRPr lang="en-US" dirty="0"/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500694" y="285728"/>
            <a:ext cx="3357586" cy="83939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57214"/>
            <a:ext cx="5329246" cy="1143000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schemeClr val="tx1"/>
                </a:solidFill>
              </a:rPr>
              <a:t>Hasil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Tahapan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pemungutandan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rekaptulasi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suara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572132" y="232149"/>
            <a:ext cx="3357586" cy="839397"/>
          </a:xfrm>
          <a:prstGeom prst="rect">
            <a:avLst/>
          </a:prstGeom>
        </p:spPr>
      </p:pic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714348" y="1500174"/>
          <a:ext cx="807249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4"/>
          <p:cNvGraphicFramePr>
            <a:graphicFrameLocks noGrp="1"/>
          </p:cNvGraphicFramePr>
          <p:nvPr>
            <p:ph idx="1"/>
          </p:nvPr>
        </p:nvGraphicFramePr>
        <p:xfrm>
          <a:off x="214282" y="285728"/>
          <a:ext cx="8429684" cy="6215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5114932" cy="11430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chemeClr val="tx1"/>
                </a:solidFill>
              </a:rPr>
              <a:t>Dinamika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Permasalahan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829576" cy="36366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/>
              <a:t>1. </a:t>
            </a:r>
            <a:r>
              <a:rPr lang="en-US" dirty="0" err="1" smtClean="0"/>
              <a:t>Terdapat</a:t>
            </a:r>
            <a:r>
              <a:rPr lang="en-US" dirty="0" smtClean="0"/>
              <a:t> PSU </a:t>
            </a:r>
            <a:r>
              <a:rPr lang="en-US" dirty="0" err="1" smtClean="0"/>
              <a:t>di</a:t>
            </a:r>
            <a:r>
              <a:rPr lang="en-US" dirty="0" smtClean="0"/>
              <a:t> 3 </a:t>
            </a:r>
            <a:r>
              <a:rPr lang="en-US" dirty="0" err="1" smtClean="0"/>
              <a:t>Kecamatan</a:t>
            </a:r>
            <a:r>
              <a:rPr lang="en-US" dirty="0" smtClean="0"/>
              <a:t>  :</a:t>
            </a:r>
          </a:p>
          <a:p>
            <a:pPr lvl="1"/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Sausu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Sausu</a:t>
            </a:r>
            <a:r>
              <a:rPr lang="en-US" dirty="0" smtClean="0"/>
              <a:t> Trans TPS 3</a:t>
            </a:r>
          </a:p>
          <a:p>
            <a:pPr lvl="1"/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Toribulu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Pinotu</a:t>
            </a:r>
            <a:r>
              <a:rPr lang="en-US" dirty="0" smtClean="0"/>
              <a:t> TPS 3</a:t>
            </a:r>
          </a:p>
          <a:p>
            <a:pPr lvl="1"/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Torue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Tolai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 TPS 4</a:t>
            </a:r>
          </a:p>
          <a:p>
            <a:pPr>
              <a:buNone/>
            </a:pPr>
            <a:r>
              <a:rPr lang="en-US" b="1" dirty="0" smtClean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Pencoblosan</a:t>
            </a:r>
            <a:r>
              <a:rPr lang="en-US" dirty="0" smtClean="0"/>
              <a:t> 2x </a:t>
            </a:r>
            <a:r>
              <a:rPr lang="en-US" dirty="0" err="1" smtClean="0"/>
              <a:t>di</a:t>
            </a:r>
            <a:r>
              <a:rPr lang="en-US" dirty="0" smtClean="0"/>
              <a:t> TPS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3</a:t>
            </a:r>
            <a:r>
              <a:rPr lang="en-US" dirty="0" smtClean="0"/>
              <a:t>.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yang </a:t>
            </a:r>
            <a:r>
              <a:rPr lang="en-US" dirty="0" err="1" smtClean="0"/>
              <a:t>keberatan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rekapitulasi</a:t>
            </a:r>
            <a:r>
              <a:rPr lang="en-US" dirty="0" smtClean="0"/>
              <a:t> </a:t>
            </a:r>
            <a:r>
              <a:rPr lang="en-US" dirty="0" err="1" smtClean="0"/>
              <a:t>perolehan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572132" y="232149"/>
            <a:ext cx="3357586" cy="83939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7F37281-33A9-4782-B9C6-A7B1EEBCB3C2}"/>
              </a:ext>
            </a:extLst>
          </p:cNvPr>
          <p:cNvSpPr/>
          <p:nvPr/>
        </p:nvSpPr>
        <p:spPr>
          <a:xfrm>
            <a:off x="3143240" y="1500174"/>
            <a:ext cx="2857520" cy="4071966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/>
          </a:p>
        </p:txBody>
      </p:sp>
      <p:grpSp>
        <p:nvGrpSpPr>
          <p:cNvPr id="3" name="Group 111"/>
          <p:cNvGrpSpPr/>
          <p:nvPr/>
        </p:nvGrpSpPr>
        <p:grpSpPr>
          <a:xfrm>
            <a:off x="6215074" y="1500174"/>
            <a:ext cx="2649761" cy="4095368"/>
            <a:chOff x="3562333" y="2108413"/>
            <a:chExt cx="1841157" cy="2384854"/>
          </a:xfrm>
          <a:solidFill>
            <a:srgbClr val="FFFF00"/>
          </a:solidFill>
        </p:grpSpPr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3D489685-37BC-4D48-852C-1B612375FC95}"/>
                </a:ext>
              </a:extLst>
            </p:cNvPr>
            <p:cNvSpPr/>
            <p:nvPr/>
          </p:nvSpPr>
          <p:spPr>
            <a:xfrm>
              <a:off x="3562333" y="2108413"/>
              <a:ext cx="1841157" cy="2384854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  <p:sp>
          <p:nvSpPr>
            <p:cNvPr id="87" name="Handshake6">
              <a:extLst>
                <a:ext uri="{FF2B5EF4-FFF2-40B4-BE49-F238E27FC236}">
                  <a16:creationId xmlns="" xmlns:a16="http://schemas.microsoft.com/office/drawing/2014/main" id="{676DF9CC-17CD-4055-86C1-280D33522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6032" y="2484552"/>
              <a:ext cx="1119" cy="0"/>
            </a:xfrm>
            <a:custGeom>
              <a:avLst/>
              <a:gdLst>
                <a:gd name="T0" fmla="*/ 2 w 3"/>
                <a:gd name="T1" fmla="*/ 0 h 2"/>
                <a:gd name="T2" fmla="*/ 0 w 3"/>
                <a:gd name="T3" fmla="*/ 2 h 2"/>
                <a:gd name="T4" fmla="*/ 3 w 3"/>
                <a:gd name="T5" fmla="*/ 1 h 2"/>
                <a:gd name="T6" fmla="*/ 2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2" y="0"/>
                  </a:moveTo>
                  <a:lnTo>
                    <a:pt x="0" y="2"/>
                  </a:lnTo>
                  <a:cubicBezTo>
                    <a:pt x="1" y="2"/>
                    <a:pt x="2" y="1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104" name="Rectangle 103">
            <a:extLst>
              <a:ext uri="{FF2B5EF4-FFF2-40B4-BE49-F238E27FC236}">
                <a16:creationId xmlns="" xmlns:a16="http://schemas.microsoft.com/office/drawing/2014/main" id="{B381E83A-1EC0-4E85-A084-7A0231341554}"/>
              </a:ext>
            </a:extLst>
          </p:cNvPr>
          <p:cNvSpPr/>
          <p:nvPr/>
        </p:nvSpPr>
        <p:spPr>
          <a:xfrm>
            <a:off x="396445" y="1500174"/>
            <a:ext cx="2240326" cy="406887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/>
          </a:p>
        </p:txBody>
      </p:sp>
      <p:sp>
        <p:nvSpPr>
          <p:cNvPr id="121" name="TextBox 57">
            <a:extLst>
              <a:ext uri="{FF2B5EF4-FFF2-40B4-BE49-F238E27FC236}">
                <a16:creationId xmlns="" xmlns:a16="http://schemas.microsoft.com/office/drawing/2014/main" id="{415E3909-11B5-4F8F-B8C3-F5B6DE7DC3E4}"/>
              </a:ext>
            </a:extLst>
          </p:cNvPr>
          <p:cNvSpPr txBox="1"/>
          <p:nvPr/>
        </p:nvSpPr>
        <p:spPr>
          <a:xfrm>
            <a:off x="3929058" y="235743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endParaRPr lang="en-US" dirty="0"/>
          </a:p>
        </p:txBody>
      </p:sp>
      <p:sp>
        <p:nvSpPr>
          <p:cNvPr id="122" name="TextBox 57">
            <a:extLst>
              <a:ext uri="{FF2B5EF4-FFF2-40B4-BE49-F238E27FC236}">
                <a16:creationId xmlns="" xmlns:a16="http://schemas.microsoft.com/office/drawing/2014/main" id="{415E3909-11B5-4F8F-B8C3-F5B6DE7DC3E4}"/>
              </a:ext>
            </a:extLst>
          </p:cNvPr>
          <p:cNvSpPr txBox="1"/>
          <p:nvPr/>
        </p:nvSpPr>
        <p:spPr>
          <a:xfrm>
            <a:off x="714348" y="3225357"/>
            <a:ext cx="17167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Terdapat</a:t>
            </a:r>
            <a:r>
              <a:rPr lang="en-US" dirty="0" smtClean="0"/>
              <a:t> ASN </a:t>
            </a:r>
            <a:r>
              <a:rPr lang="en-US" dirty="0" err="1" smtClean="0"/>
              <a:t>terlibat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endParaRPr lang="en-US" dirty="0" smtClean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xmlns="" id="{6138D525-DB3B-4EF6-BF4A-04844B791FD2}"/>
              </a:ext>
            </a:extLst>
          </p:cNvPr>
          <p:cNvSpPr txBox="1"/>
          <p:nvPr/>
        </p:nvSpPr>
        <p:spPr>
          <a:xfrm>
            <a:off x="714348" y="1714488"/>
            <a:ext cx="1776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Pengawasan</a:t>
            </a:r>
            <a:r>
              <a:rPr lang="en-US" sz="2000" b="1" dirty="0" smtClean="0"/>
              <a:t> </a:t>
            </a:r>
            <a:r>
              <a:rPr lang="en-US" sz="2000" b="1" dirty="0"/>
              <a:t>Non </a:t>
            </a:r>
            <a:r>
              <a:rPr lang="en-US" sz="2000" b="1" dirty="0" err="1"/>
              <a:t>Tahapan</a:t>
            </a:r>
            <a:r>
              <a:rPr lang="en-US" sz="2000" b="1" dirty="0"/>
              <a:t> </a:t>
            </a:r>
            <a:r>
              <a:rPr lang="en-US" sz="2000" b="1" dirty="0" smtClean="0"/>
              <a:t>ASN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xmlns="" id="{31F6DB85-176D-4303-A50A-E4C4DF86B1C0}"/>
              </a:ext>
            </a:extLst>
          </p:cNvPr>
          <p:cNvSpPr txBox="1"/>
          <p:nvPr/>
        </p:nvSpPr>
        <p:spPr>
          <a:xfrm>
            <a:off x="6858016" y="1857364"/>
            <a:ext cx="18463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Pengawasan</a:t>
            </a:r>
            <a:r>
              <a:rPr lang="en-US" sz="2000" b="1" dirty="0" smtClean="0"/>
              <a:t> non </a:t>
            </a:r>
            <a:r>
              <a:rPr lang="en-US" sz="2000" b="1" dirty="0" err="1"/>
              <a:t>tahapan</a:t>
            </a:r>
            <a:r>
              <a:rPr lang="en-US" sz="2000" b="1" dirty="0"/>
              <a:t> </a:t>
            </a:r>
            <a:r>
              <a:rPr lang="en-US" sz="2000" b="1" dirty="0" err="1" smtClean="0"/>
              <a:t>Politisasi</a:t>
            </a:r>
            <a:r>
              <a:rPr lang="en-US" sz="2000" b="1" dirty="0" smtClean="0"/>
              <a:t> </a:t>
            </a:r>
            <a:r>
              <a:rPr lang="en-US" sz="2000" b="1" dirty="0"/>
              <a:t>SARA</a:t>
            </a:r>
          </a:p>
        </p:txBody>
      </p:sp>
      <p:sp>
        <p:nvSpPr>
          <p:cNvPr id="126" name="TextBox 57">
            <a:extLst>
              <a:ext uri="{FF2B5EF4-FFF2-40B4-BE49-F238E27FC236}">
                <a16:creationId xmlns="" xmlns:a16="http://schemas.microsoft.com/office/drawing/2014/main" id="{415E3909-11B5-4F8F-B8C3-F5B6DE7DC3E4}"/>
              </a:ext>
            </a:extLst>
          </p:cNvPr>
          <p:cNvSpPr txBox="1"/>
          <p:nvPr/>
        </p:nvSpPr>
        <p:spPr>
          <a:xfrm>
            <a:off x="6715140" y="3643314"/>
            <a:ext cx="1918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Digunakan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endParaRPr lang="en-US" dirty="0"/>
          </a:p>
        </p:txBody>
      </p:sp>
      <p:sp>
        <p:nvSpPr>
          <p:cNvPr id="42" name="TextBox 57">
            <a:extLst>
              <a:ext uri="{FF2B5EF4-FFF2-40B4-BE49-F238E27FC236}">
                <a16:creationId xmlns="" xmlns:a16="http://schemas.microsoft.com/office/drawing/2014/main" id="{415E3909-11B5-4F8F-B8C3-F5B6DE7DC3E4}"/>
              </a:ext>
            </a:extLst>
          </p:cNvPr>
          <p:cNvSpPr txBox="1"/>
          <p:nvPr/>
        </p:nvSpPr>
        <p:spPr>
          <a:xfrm>
            <a:off x="3500430" y="3666184"/>
            <a:ext cx="2214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kerap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Money Politick</a:t>
            </a:r>
            <a:endParaRPr lang="en-US" dirty="0"/>
          </a:p>
        </p:txBody>
      </p:sp>
      <p:pic>
        <p:nvPicPr>
          <p:cNvPr id="43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715008" y="71414"/>
            <a:ext cx="3357586" cy="839397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31F6DB85-176D-4303-A50A-E4C4DF86B1C0}"/>
              </a:ext>
            </a:extLst>
          </p:cNvPr>
          <p:cNvSpPr txBox="1"/>
          <p:nvPr/>
        </p:nvSpPr>
        <p:spPr>
          <a:xfrm>
            <a:off x="4000496" y="1714488"/>
            <a:ext cx="127485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Pengawasan</a:t>
            </a:r>
            <a:r>
              <a:rPr lang="en-US" sz="2000" b="1" dirty="0" smtClean="0"/>
              <a:t> </a:t>
            </a:r>
            <a:r>
              <a:rPr lang="en-US" sz="2000" b="1" dirty="0"/>
              <a:t>Non </a:t>
            </a:r>
            <a:r>
              <a:rPr lang="en-US" sz="2000" b="1" dirty="0" err="1"/>
              <a:t>Tahapan</a:t>
            </a:r>
            <a:r>
              <a:rPr lang="en-US" sz="2000" b="1" dirty="0"/>
              <a:t> </a:t>
            </a:r>
            <a:r>
              <a:rPr lang="en-US" sz="2000" b="1" dirty="0" err="1" smtClean="0"/>
              <a:t>Politik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Uang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721109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4282" y="142852"/>
            <a:ext cx="4357718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/>
              <a:t>Kesimpulan</a:t>
            </a:r>
            <a:endParaRPr lang="en-US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428596" y="1214422"/>
            <a:ext cx="8501122" cy="53578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diseluruh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2019, </a:t>
            </a:r>
            <a:r>
              <a:rPr lang="en-US" sz="2800" dirty="0" err="1" smtClean="0"/>
              <a:t>hususnya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kabupaten</a:t>
            </a:r>
            <a:r>
              <a:rPr lang="en-US" sz="2800" dirty="0" smtClean="0"/>
              <a:t> </a:t>
            </a:r>
            <a:r>
              <a:rPr lang="en-US" sz="2800" dirty="0" err="1" smtClean="0"/>
              <a:t>Parigi</a:t>
            </a:r>
            <a:r>
              <a:rPr lang="en-US" sz="2800" dirty="0" smtClean="0"/>
              <a:t> </a:t>
            </a:r>
            <a:r>
              <a:rPr lang="en-US" sz="2800" dirty="0" err="1" smtClean="0"/>
              <a:t>Moutong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permasalahan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. </a:t>
            </a:r>
            <a:r>
              <a:rPr lang="en-US" sz="2800" dirty="0" err="1" smtClean="0"/>
              <a:t>Bawaslu</a:t>
            </a:r>
            <a:r>
              <a:rPr lang="en-US" sz="2800" dirty="0" smtClean="0"/>
              <a:t> </a:t>
            </a:r>
            <a:r>
              <a:rPr lang="en-US" sz="2800" dirty="0" err="1" smtClean="0"/>
              <a:t>Parimo</a:t>
            </a:r>
            <a:r>
              <a:rPr lang="en-US" sz="2800" dirty="0" smtClean="0"/>
              <a:t> </a:t>
            </a:r>
            <a:r>
              <a:rPr lang="en-US" sz="2800" dirty="0" err="1" smtClean="0"/>
              <a:t>menilai</a:t>
            </a:r>
            <a:r>
              <a:rPr lang="en-US" sz="2800" dirty="0" smtClean="0"/>
              <a:t> 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diantaranya</a:t>
            </a:r>
            <a:r>
              <a:rPr lang="en-US" sz="2800" dirty="0" smtClean="0"/>
              <a:t>,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, </a:t>
            </a:r>
            <a:r>
              <a:rPr lang="en-US" sz="2800" dirty="0" err="1" smtClean="0"/>
              <a:t>bersinerjik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instansi</a:t>
            </a:r>
            <a:r>
              <a:rPr lang="en-US" sz="2800" dirty="0" smtClean="0"/>
              <a:t>/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lain,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Paertisipatif</a:t>
            </a:r>
            <a:r>
              <a:rPr lang="en-US" sz="2800" dirty="0" smtClean="0"/>
              <a:t>, </a:t>
            </a: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kapasitas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</a:t>
            </a:r>
            <a:r>
              <a:rPr lang="en-US" sz="2800" dirty="0" smtClean="0"/>
              <a:t> </a:t>
            </a:r>
            <a:r>
              <a:rPr lang="en-US" sz="2800" dirty="0" err="1" smtClean="0"/>
              <a:t>ditingkat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bawah</a:t>
            </a:r>
            <a:r>
              <a:rPr lang="en-US" sz="2800" dirty="0" smtClean="0"/>
              <a:t>, </a:t>
            </a:r>
            <a:r>
              <a:rPr lang="en-US" sz="2800" dirty="0" err="1" smtClean="0"/>
              <a:t>guna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yang </a:t>
            </a:r>
            <a:r>
              <a:rPr lang="en-US" sz="2800" dirty="0" err="1" smtClean="0"/>
              <a:t>maksimal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715008" y="71414"/>
            <a:ext cx="3357586" cy="83939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285728"/>
            <a:ext cx="3143272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Rekomendasi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500034" y="1643050"/>
            <a:ext cx="8358246" cy="3929090"/>
          </a:xfrm>
          <a:prstGeom prst="snip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/>
            <a:r>
              <a:rPr lang="en-US" sz="2000" b="1" dirty="0" smtClean="0">
                <a:solidFill>
                  <a:schemeClr val="tx1"/>
                </a:solidFill>
              </a:rPr>
              <a:t>1. </a:t>
            </a:r>
            <a:r>
              <a:rPr lang="en-US" sz="2000" b="1" dirty="0" err="1" smtClean="0">
                <a:solidFill>
                  <a:schemeClr val="tx1"/>
                </a:solidFill>
              </a:rPr>
              <a:t>Perbaikan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regulasi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Regulasi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ketat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tentang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netralitas</a:t>
            </a:r>
            <a:r>
              <a:rPr lang="en-US" sz="2000" dirty="0" smtClean="0">
                <a:solidFill>
                  <a:schemeClr val="tx1"/>
                </a:solidFill>
              </a:rPr>
              <a:t> ASN</a:t>
            </a:r>
          </a:p>
          <a:p>
            <a:pPr marL="342900" indent="-342900" algn="just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Regulasi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Tentang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Jeratan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Oknum</a:t>
            </a:r>
            <a:r>
              <a:rPr lang="en-US" sz="2000" dirty="0" smtClean="0">
                <a:solidFill>
                  <a:schemeClr val="tx1"/>
                </a:solidFill>
              </a:rPr>
              <a:t> Money Politick</a:t>
            </a:r>
          </a:p>
          <a:p>
            <a:pPr marL="342900" indent="-342900" algn="just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Regulasi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signifikan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tentang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devinisi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kampaye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pertemuan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terbatas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kampanye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tatap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muka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 algn="just"/>
            <a:r>
              <a:rPr lang="en-US" sz="2000" b="1" dirty="0" smtClean="0">
                <a:solidFill>
                  <a:schemeClr val="tx1"/>
                </a:solidFill>
              </a:rPr>
              <a:t>2. </a:t>
            </a:r>
            <a:r>
              <a:rPr lang="en-US" sz="2000" b="1" dirty="0" err="1" smtClean="0">
                <a:solidFill>
                  <a:schemeClr val="tx1"/>
                </a:solidFill>
              </a:rPr>
              <a:t>Perbaikan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Penyelenggaraan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Ketelitian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keakuratan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pemutahiran</a:t>
            </a:r>
            <a:r>
              <a:rPr lang="en-US" sz="2000" dirty="0" smtClean="0">
                <a:solidFill>
                  <a:schemeClr val="tx1"/>
                </a:solidFill>
              </a:rPr>
              <a:t> data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menghasilkan</a:t>
            </a:r>
            <a:r>
              <a:rPr lang="en-US" sz="2000" dirty="0" smtClean="0">
                <a:solidFill>
                  <a:schemeClr val="tx1"/>
                </a:solidFill>
              </a:rPr>
              <a:t> DPT yang </a:t>
            </a:r>
            <a:r>
              <a:rPr lang="en-US" sz="2000" dirty="0" err="1" smtClean="0">
                <a:solidFill>
                  <a:schemeClr val="tx1"/>
                </a:solidFill>
              </a:rPr>
              <a:t>berkualitas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AutoNum type="alphaLcPeriod"/>
            </a:pPr>
            <a:r>
              <a:rPr lang="en-US" sz="2000" dirty="0" err="1" smtClean="0">
                <a:solidFill>
                  <a:schemeClr val="tx1"/>
                </a:solidFill>
              </a:rPr>
              <a:t>Mengorganisisr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jadwal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penyelengaraan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kampanye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baik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 algn="just"/>
            <a:r>
              <a:rPr lang="en-US" sz="2000" b="1" dirty="0" smtClean="0">
                <a:solidFill>
                  <a:schemeClr val="tx1"/>
                </a:solidFill>
              </a:rPr>
              <a:t>3. </a:t>
            </a:r>
            <a:r>
              <a:rPr lang="en-US" sz="2000" b="1" dirty="0" err="1" smtClean="0">
                <a:solidFill>
                  <a:schemeClr val="tx1"/>
                </a:solidFill>
              </a:rPr>
              <a:t>Perbaikan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teknis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just"/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mengoptimalkan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pengawasan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partisipatif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terhadap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masyarakat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just"/>
            <a:endParaRPr lang="en-US" dirty="0" smtClean="0"/>
          </a:p>
          <a:p>
            <a:pPr marL="342900" indent="-342900" algn="just">
              <a:buAutoNum type="alphaLcPeriod"/>
            </a:pPr>
            <a:endParaRPr lang="en-US" dirty="0"/>
          </a:p>
        </p:txBody>
      </p:sp>
      <p:pic>
        <p:nvPicPr>
          <p:cNvPr id="6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429256" y="285728"/>
            <a:ext cx="3357586" cy="8393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eta parimo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143372" cy="6858000"/>
          </a:xfrm>
        </p:spPr>
      </p:pic>
      <p:pic>
        <p:nvPicPr>
          <p:cNvPr id="10" name="Content Placeholder 8" descr="Untitled.pn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 l="6824" t="15385" r="11290" b="26923"/>
          <a:stretch>
            <a:fillRect/>
          </a:stretch>
        </p:blipFill>
        <p:spPr>
          <a:xfrm>
            <a:off x="5786438" y="285750"/>
            <a:ext cx="3357562" cy="839788"/>
          </a:xfrm>
        </p:spPr>
      </p:pic>
      <p:sp>
        <p:nvSpPr>
          <p:cNvPr id="7" name="Left Brace 6"/>
          <p:cNvSpPr/>
          <p:nvPr/>
        </p:nvSpPr>
        <p:spPr>
          <a:xfrm>
            <a:off x="3357554" y="1428736"/>
            <a:ext cx="1000132" cy="5000660"/>
          </a:xfrm>
          <a:prstGeom prst="leftBrace">
            <a:avLst>
              <a:gd name="adj1" fmla="val 46545"/>
              <a:gd name="adj2" fmla="val 4667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4357686" y="1428736"/>
            <a:ext cx="4572000" cy="50006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GB" b="1" dirty="0" err="1" smtClean="0">
                <a:latin typeface="+mj-lt"/>
              </a:rPr>
              <a:t>Parigi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Moutong</a:t>
            </a:r>
            <a:r>
              <a:rPr lang="en-GB" b="1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adalah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Kabupaten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dengan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wilayah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Administrasi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sejumlah</a:t>
            </a:r>
            <a:r>
              <a:rPr lang="en-GB" dirty="0">
                <a:latin typeface="+mj-lt"/>
              </a:rPr>
              <a:t> </a:t>
            </a:r>
            <a:r>
              <a:rPr lang="en-GB" b="1" dirty="0">
                <a:latin typeface="+mj-lt"/>
              </a:rPr>
              <a:t>23 </a:t>
            </a:r>
            <a:r>
              <a:rPr lang="en-GB" b="1" dirty="0" err="1">
                <a:latin typeface="+mj-lt"/>
              </a:rPr>
              <a:t>Kecamatan</a:t>
            </a:r>
            <a:r>
              <a:rPr lang="en-GB" dirty="0">
                <a:latin typeface="+mj-lt"/>
              </a:rPr>
              <a:t>, </a:t>
            </a:r>
            <a:r>
              <a:rPr lang="en-GB" b="1" dirty="0">
                <a:latin typeface="+mj-lt"/>
              </a:rPr>
              <a:t>283 </a:t>
            </a:r>
            <a:r>
              <a:rPr lang="en-GB" b="1" dirty="0" err="1">
                <a:latin typeface="+mj-lt"/>
              </a:rPr>
              <a:t>Desa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dan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Kelurahan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dengan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Luas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wilayah</a:t>
            </a:r>
            <a:r>
              <a:rPr lang="en-GB" dirty="0">
                <a:latin typeface="+mj-lt"/>
              </a:rPr>
              <a:t> </a:t>
            </a:r>
            <a:r>
              <a:rPr lang="en-GB" b="1" dirty="0">
                <a:latin typeface="+mj-lt"/>
              </a:rPr>
              <a:t>5.089,91 KM</a:t>
            </a:r>
            <a:r>
              <a:rPr lang="en-GB" b="1" baseline="30000" dirty="0">
                <a:latin typeface="+mj-lt"/>
              </a:rPr>
              <a:t>2</a:t>
            </a:r>
            <a:r>
              <a:rPr lang="en-GB" dirty="0">
                <a:latin typeface="+mj-lt"/>
              </a:rPr>
              <a:t>. </a:t>
            </a:r>
            <a:r>
              <a:rPr lang="en-GB" b="1" dirty="0" err="1" smtClean="0">
                <a:latin typeface="+mj-lt"/>
              </a:rPr>
              <a:t>Kabupaten</a:t>
            </a:r>
            <a:r>
              <a:rPr lang="en-GB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Parigi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Moutong</a:t>
            </a:r>
            <a:r>
              <a:rPr lang="en-GB" b="1" dirty="0">
                <a:latin typeface="+mj-lt"/>
              </a:rPr>
              <a:t> </a:t>
            </a:r>
            <a:r>
              <a:rPr lang="id-ID" b="1" dirty="0">
                <a:latin typeface="+mj-lt"/>
              </a:rPr>
              <a:t> </a:t>
            </a:r>
            <a:r>
              <a:rPr lang="id-ID" dirty="0">
                <a:latin typeface="+mj-lt"/>
              </a:rPr>
              <a:t>berbatasan dengan Kabupaten Buol, Toli-Toli dan Provinsi </a:t>
            </a:r>
            <a:r>
              <a:rPr lang="en-GB" dirty="0">
                <a:latin typeface="+mj-lt"/>
              </a:rPr>
              <a:t>G</a:t>
            </a:r>
            <a:r>
              <a:rPr lang="id-ID" dirty="0">
                <a:latin typeface="+mj-lt"/>
              </a:rPr>
              <a:t>orontalo, Sebelah selatan berbatasan dengan Kabupaten Poso dan Propinsi Sulawesi Selatan</a:t>
            </a:r>
            <a:r>
              <a:rPr lang="en-US" dirty="0">
                <a:latin typeface="+mj-lt"/>
              </a:rPr>
              <a:t>, s</a:t>
            </a:r>
            <a:r>
              <a:rPr lang="id-ID" dirty="0">
                <a:latin typeface="+mj-lt"/>
              </a:rPr>
              <a:t>ebelah barat berbatasan dengan Kota Palu dan Kabupaten Donggala</a:t>
            </a:r>
            <a:r>
              <a:rPr lang="en-US" dirty="0">
                <a:latin typeface="+mj-lt"/>
              </a:rPr>
              <a:t>, </a:t>
            </a:r>
            <a:r>
              <a:rPr lang="id-ID" dirty="0">
                <a:latin typeface="+mj-lt"/>
              </a:rPr>
              <a:t>Sebelah timur berbatasan dengan Teluk Tomini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salaman-jabat-tangan_20170519_2322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414726"/>
            <a:ext cx="7786742" cy="2514604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1285852" y="1285860"/>
            <a:ext cx="6500858" cy="18573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/>
              <a:t>Terima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Kasih</a:t>
            </a:r>
            <a:endParaRPr lang="en-US" sz="5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06" y="1214422"/>
            <a:ext cx="8929718" cy="5500726"/>
          </a:xfrm>
          <a:prstGeom prst="rect">
            <a:avLst/>
          </a:prstGeom>
          <a:noFill/>
        </p:spPr>
      </p:pic>
      <p:pic>
        <p:nvPicPr>
          <p:cNvPr id="5" name="Content Placeholder 8" descr="Untitled.pn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 l="6824" t="15385" r="11290" b="26923"/>
          <a:stretch>
            <a:fillRect/>
          </a:stretch>
        </p:blipFill>
        <p:spPr>
          <a:xfrm>
            <a:off x="5786438" y="142875"/>
            <a:ext cx="3357562" cy="839788"/>
          </a:xfrm>
        </p:spPr>
      </p:pic>
      <p:sp>
        <p:nvSpPr>
          <p:cNvPr id="6" name="Rectangle 5"/>
          <p:cNvSpPr/>
          <p:nvPr/>
        </p:nvSpPr>
        <p:spPr>
          <a:xfrm>
            <a:off x="500034" y="214290"/>
            <a:ext cx="300039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pengawasan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Tahapan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daftar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Pemilih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71414"/>
            <a:ext cx="3571900" cy="1071522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solidFill>
                  <a:schemeClr val="tx1"/>
                </a:solidFill>
              </a:rPr>
              <a:t>Dinamika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Permasalahan</a:t>
            </a:r>
            <a:endParaRPr lang="id-ID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357298"/>
          <a:ext cx="8572560" cy="5143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Content Placeholder 8" descr="Untitled.png"/>
          <p:cNvPicPr>
            <a:picLocks noChangeAspect="1"/>
          </p:cNvPicPr>
          <p:nvPr/>
        </p:nvPicPr>
        <p:blipFill>
          <a:blip r:embed="rId3"/>
          <a:srcRect l="6824" t="15385" r="11290" b="26923"/>
          <a:stretch>
            <a:fillRect/>
          </a:stretch>
        </p:blipFill>
        <p:spPr>
          <a:xfrm>
            <a:off x="5786414" y="0"/>
            <a:ext cx="3357586" cy="839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ontent Placeholder 20"/>
          <p:cNvGraphicFramePr>
            <a:graphicFrameLocks noGrp="1"/>
          </p:cNvGraphicFramePr>
          <p:nvPr>
            <p:ph idx="1"/>
          </p:nvPr>
        </p:nvGraphicFramePr>
        <p:xfrm>
          <a:off x="457200" y="1714488"/>
          <a:ext cx="822960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2844" y="285728"/>
            <a:ext cx="5357850" cy="92869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Hasil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pengawasan</a:t>
            </a:r>
            <a:r>
              <a:rPr lang="en-US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</a:rPr>
              <a:t>Tahapan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Verivikasi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Partai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politik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6" name="Content Placeholder 8" descr="Untitled.png"/>
          <p:cNvPicPr>
            <a:picLocks noChangeAspect="1"/>
          </p:cNvPicPr>
          <p:nvPr/>
        </p:nvPicPr>
        <p:blipFill>
          <a:blip r:embed="rId6"/>
          <a:srcRect l="6824" t="15385" r="11290" b="26923"/>
          <a:stretch>
            <a:fillRect/>
          </a:stretch>
        </p:blipFill>
        <p:spPr>
          <a:xfrm>
            <a:off x="5786414" y="0"/>
            <a:ext cx="3357586" cy="839397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3380887"/>
            <a:ext cx="857256" cy="905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286124"/>
            <a:ext cx="785818" cy="1000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1" y="3286124"/>
            <a:ext cx="928693" cy="857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6" y="3286124"/>
            <a:ext cx="785818" cy="785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6" y="3357562"/>
            <a:ext cx="857256" cy="785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64" y="3214686"/>
            <a:ext cx="928694" cy="1000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572008"/>
            <a:ext cx="785818" cy="693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4500570"/>
            <a:ext cx="857256" cy="779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4530269"/>
            <a:ext cx="827559" cy="684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2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29124" y="4397531"/>
            <a:ext cx="714380" cy="888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7649" t="58515" r="53458" b="14967"/>
          <a:stretch/>
        </p:blipFill>
        <p:spPr>
          <a:xfrm>
            <a:off x="5500694" y="4429132"/>
            <a:ext cx="821416" cy="785818"/>
          </a:xfrm>
          <a:prstGeom prst="rect">
            <a:avLst/>
          </a:prstGeom>
        </p:spPr>
      </p:pic>
      <p:pic>
        <p:nvPicPr>
          <p:cNvPr id="18" name="Picture 13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702" y="4428745"/>
            <a:ext cx="857256" cy="714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48" y="4572008"/>
            <a:ext cx="928694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AutoShape 2" descr="Image result for logo partai pb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" name="Picture 19" descr="pbb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001024" y="3457559"/>
            <a:ext cx="750113" cy="5429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5829312" cy="1081838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tx1"/>
                </a:solidFill>
              </a:rPr>
              <a:t>Dinamika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Permasalahan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id-ID" sz="3200" dirty="0" smtClean="0"/>
              <a:t>Partai Politik yang berpindah pindah Kantor.</a:t>
            </a:r>
          </a:p>
          <a:p>
            <a:pPr lvl="0"/>
            <a:r>
              <a:rPr lang="id-ID" sz="3200" dirty="0" smtClean="0"/>
              <a:t>Keanggotaan Partai Politik yang ganda.</a:t>
            </a:r>
          </a:p>
          <a:p>
            <a:pPr lvl="0"/>
            <a:r>
              <a:rPr lang="id-ID" sz="3200" dirty="0" smtClean="0"/>
              <a:t>Terdapat anggota Partai Politik yang TMS (tidak memenuhi syarat).</a:t>
            </a:r>
          </a:p>
          <a:p>
            <a:pPr lvl="0"/>
            <a:r>
              <a:rPr lang="id-ID" sz="3200" dirty="0" smtClean="0"/>
              <a:t>Dokumen kepengurusan Partai Politik yang belum lengkap.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8" descr="Untitled.png"/>
          <p:cNvPicPr>
            <a:picLocks noChangeAspect="1"/>
          </p:cNvPicPr>
          <p:nvPr/>
        </p:nvPicPr>
        <p:blipFill>
          <a:blip r:embed="rId2"/>
          <a:srcRect l="6824" t="15385" r="11290" b="26923"/>
          <a:stretch>
            <a:fillRect/>
          </a:stretch>
        </p:blipFill>
        <p:spPr>
          <a:xfrm>
            <a:off x="5786414" y="0"/>
            <a:ext cx="3357586" cy="839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85720" y="214290"/>
          <a:ext cx="4643470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5" name="Content Placeholder 8" descr="Untitled.png"/>
          <p:cNvPicPr>
            <a:picLocks noChangeAspect="1"/>
          </p:cNvPicPr>
          <p:nvPr/>
        </p:nvPicPr>
        <p:blipFill>
          <a:blip r:embed="rId10"/>
          <a:srcRect l="6824" t="15385" r="11290" b="26923"/>
          <a:stretch>
            <a:fillRect/>
          </a:stretch>
        </p:blipFill>
        <p:spPr>
          <a:xfrm>
            <a:off x="5286380" y="17835"/>
            <a:ext cx="3643338" cy="9108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400816" cy="11430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Dinamika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Permasalahan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400948" cy="313659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Keterlambatan</a:t>
            </a:r>
            <a:r>
              <a:rPr lang="en-US" dirty="0" smtClean="0"/>
              <a:t>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pencalonan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(TMS)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dala</a:t>
            </a:r>
            <a:r>
              <a:rPr lang="en-US" dirty="0" smtClean="0"/>
              <a:t> DCT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229600" cy="5538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Content Placeholder 8" descr="Untitled.png"/>
          <p:cNvPicPr>
            <a:picLocks noChangeAspect="1"/>
          </p:cNvPicPr>
          <p:nvPr/>
        </p:nvPicPr>
        <p:blipFill>
          <a:blip r:embed="rId3"/>
          <a:srcRect l="6824" t="15385" r="11290" b="26923"/>
          <a:stretch>
            <a:fillRect/>
          </a:stretch>
        </p:blipFill>
        <p:spPr>
          <a:xfrm>
            <a:off x="5786414" y="0"/>
            <a:ext cx="3357586" cy="8393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7158" y="0"/>
            <a:ext cx="300039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pengawasan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Tahapan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Kampanye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520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Slide 1</vt:lpstr>
      <vt:lpstr>Slide 2</vt:lpstr>
      <vt:lpstr>Slide 3</vt:lpstr>
      <vt:lpstr>Dinamika Permasalahan</vt:lpstr>
      <vt:lpstr>Hasil pengawasan  Tahapan Verivikasi Partai politik</vt:lpstr>
      <vt:lpstr>Dinamika Permasalahan</vt:lpstr>
      <vt:lpstr>Slide 7</vt:lpstr>
      <vt:lpstr>Dinamika Permasalahan</vt:lpstr>
      <vt:lpstr>Slide 9</vt:lpstr>
      <vt:lpstr>Dinamika Permasalahan</vt:lpstr>
      <vt:lpstr>Hasil Pengawasan tahapan Dana Kampanye </vt:lpstr>
      <vt:lpstr>Slide 12</vt:lpstr>
      <vt:lpstr>Dinamika Permasalahan</vt:lpstr>
      <vt:lpstr>Hasil Pengawasan Tahapan pemungutandan rekaptulasi suara </vt:lpstr>
      <vt:lpstr>Slide 15</vt:lpstr>
      <vt:lpstr>Dinamika Permasalahan 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Nina Fatmawati</cp:lastModifiedBy>
  <cp:revision>94</cp:revision>
  <dcterms:created xsi:type="dcterms:W3CDTF">2019-09-02T01:41:32Z</dcterms:created>
  <dcterms:modified xsi:type="dcterms:W3CDTF">2019-09-05T16:58:20Z</dcterms:modified>
</cp:coreProperties>
</file>